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81" r:id="rId3"/>
    <p:sldId id="269" r:id="rId4"/>
    <p:sldId id="306" r:id="rId5"/>
    <p:sldId id="260" r:id="rId6"/>
    <p:sldId id="276" r:id="rId7"/>
    <p:sldId id="305" r:id="rId8"/>
    <p:sldId id="275" r:id="rId9"/>
    <p:sldId id="314" r:id="rId10"/>
    <p:sldId id="262" r:id="rId11"/>
    <p:sldId id="309" r:id="rId12"/>
    <p:sldId id="282" r:id="rId13"/>
    <p:sldId id="283" r:id="rId14"/>
    <p:sldId id="284" r:id="rId15"/>
    <p:sldId id="31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10" r:id="rId34"/>
    <p:sldId id="31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74" d="100"/>
          <a:sy n="74" d="100"/>
        </p:scale>
        <p:origin x="7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B304E-2C3B-411F-AC4E-50A6B8D27108}" type="doc">
      <dgm:prSet loTypeId="urn:microsoft.com/office/officeart/2005/8/layout/radial3" loCatId="cycle" qsTypeId="urn:microsoft.com/office/officeart/2005/8/quickstyle/3d3" qsCatId="3D" csTypeId="urn:microsoft.com/office/officeart/2005/8/colors/colorful5" csCatId="colorful" phldr="1"/>
      <dgm:spPr/>
      <dgm:t>
        <a:bodyPr/>
        <a:lstStyle/>
        <a:p>
          <a:endParaRPr lang="en-US"/>
        </a:p>
      </dgm:t>
    </dgm:pt>
    <dgm:pt modelId="{704801E5-C6A8-4AE9-85B7-C12FC9BE9667}">
      <dgm:prSet phldrT="[Text]"/>
      <dgm:spPr/>
      <dgm:t>
        <a:bodyPr/>
        <a:lstStyle/>
        <a:p>
          <a:r>
            <a:rPr lang="fa-IR" dirty="0" smtClean="0">
              <a:latin typeface="Arial" panose="020B0604020202020204" pitchFamily="34" charset="0"/>
              <a:cs typeface="Arial" panose="020B0604020202020204" pitchFamily="34" charset="0"/>
            </a:rPr>
            <a:t>عوامل موثر در اثربخشی همگرایی</a:t>
          </a:r>
          <a:endParaRPr lang="en-US" dirty="0">
            <a:latin typeface="Arial" panose="020B0604020202020204" pitchFamily="34" charset="0"/>
            <a:cs typeface="Arial" panose="020B0604020202020204" pitchFamily="34" charset="0"/>
          </a:endParaRPr>
        </a:p>
      </dgm:t>
    </dgm:pt>
    <dgm:pt modelId="{1ADDD2DC-182E-4664-B6B5-97848458E170}" type="parTrans" cxnId="{DC1F30E3-6D7B-415D-9B1B-1C44E3339CFC}">
      <dgm:prSet/>
      <dgm:spPr/>
      <dgm:t>
        <a:bodyPr/>
        <a:lstStyle/>
        <a:p>
          <a:endParaRPr lang="en-US"/>
        </a:p>
      </dgm:t>
    </dgm:pt>
    <dgm:pt modelId="{85AF9C65-BAA4-4553-A2C5-FDD3251AF27C}" type="sibTrans" cxnId="{DC1F30E3-6D7B-415D-9B1B-1C44E3339CFC}">
      <dgm:prSet/>
      <dgm:spPr/>
      <dgm:t>
        <a:bodyPr/>
        <a:lstStyle/>
        <a:p>
          <a:endParaRPr lang="en-US"/>
        </a:p>
      </dgm:t>
    </dgm:pt>
    <dgm:pt modelId="{7C8C92D8-1482-491A-973F-BD2ACFCA2D3A}">
      <dgm:prSet phldrT="[Text]"/>
      <dgm:spPr/>
      <dgm:t>
        <a:bodyPr/>
        <a:lstStyle/>
        <a:p>
          <a:r>
            <a:rPr lang="fa-IR" dirty="0" smtClean="0">
              <a:latin typeface="Arial" panose="020B0604020202020204" pitchFamily="34" charset="0"/>
              <a:cs typeface="Arial" panose="020B0604020202020204" pitchFamily="34" charset="0"/>
            </a:rPr>
            <a:t>روابط بین فردی در تیم</a:t>
          </a:r>
          <a:endParaRPr lang="en-US" dirty="0">
            <a:latin typeface="Arial" panose="020B0604020202020204" pitchFamily="34" charset="0"/>
            <a:cs typeface="Arial" panose="020B0604020202020204" pitchFamily="34" charset="0"/>
          </a:endParaRPr>
        </a:p>
      </dgm:t>
    </dgm:pt>
    <dgm:pt modelId="{BA8FEF25-ADC9-44FA-BA0A-365BC81F2F5F}" type="parTrans" cxnId="{003F0D8B-7724-46B4-96E1-F6B7DA10CF04}">
      <dgm:prSet/>
      <dgm:spPr/>
      <dgm:t>
        <a:bodyPr/>
        <a:lstStyle/>
        <a:p>
          <a:endParaRPr lang="en-US"/>
        </a:p>
      </dgm:t>
    </dgm:pt>
    <dgm:pt modelId="{AE970B79-1BF6-48B1-B1FA-E283690E0B3D}" type="sibTrans" cxnId="{003F0D8B-7724-46B4-96E1-F6B7DA10CF04}">
      <dgm:prSet/>
      <dgm:spPr/>
      <dgm:t>
        <a:bodyPr/>
        <a:lstStyle/>
        <a:p>
          <a:endParaRPr lang="en-US"/>
        </a:p>
      </dgm:t>
    </dgm:pt>
    <dgm:pt modelId="{CC685BDD-7EB1-4CFF-9D5F-F27022321612}">
      <dgm:prSet phldrT="[Text]"/>
      <dgm:spPr/>
      <dgm:t>
        <a:bodyPr/>
        <a:lstStyle/>
        <a:p>
          <a:r>
            <a:rPr lang="fa-IR" dirty="0" smtClean="0">
              <a:latin typeface="Arial" panose="020B0604020202020204" pitchFamily="34" charset="0"/>
              <a:cs typeface="Arial" panose="020B0604020202020204" pitchFamily="34" charset="0"/>
            </a:rPr>
            <a:t>عوامل سازمانی</a:t>
          </a:r>
          <a:endParaRPr lang="en-US" dirty="0">
            <a:latin typeface="Arial" panose="020B0604020202020204" pitchFamily="34" charset="0"/>
            <a:cs typeface="Arial" panose="020B0604020202020204" pitchFamily="34" charset="0"/>
          </a:endParaRPr>
        </a:p>
      </dgm:t>
    </dgm:pt>
    <dgm:pt modelId="{0A14AD53-C913-46FE-BEA0-E6A1458B632F}" type="parTrans" cxnId="{2482C194-9DBD-4EEC-A3CB-02969C21DFA9}">
      <dgm:prSet/>
      <dgm:spPr/>
      <dgm:t>
        <a:bodyPr/>
        <a:lstStyle/>
        <a:p>
          <a:endParaRPr lang="en-US"/>
        </a:p>
      </dgm:t>
    </dgm:pt>
    <dgm:pt modelId="{6A521FF1-963E-4AD4-A2DB-6F82DF632F25}" type="sibTrans" cxnId="{2482C194-9DBD-4EEC-A3CB-02969C21DFA9}">
      <dgm:prSet/>
      <dgm:spPr/>
      <dgm:t>
        <a:bodyPr/>
        <a:lstStyle/>
        <a:p>
          <a:endParaRPr lang="en-US"/>
        </a:p>
      </dgm:t>
    </dgm:pt>
    <dgm:pt modelId="{579E0A97-EAA2-486F-8AC4-3EA4EACE2414}">
      <dgm:prSet phldrT="[Text]"/>
      <dgm:spPr/>
      <dgm:t>
        <a:bodyPr/>
        <a:lstStyle/>
        <a:p>
          <a:r>
            <a:rPr lang="fa-IR" dirty="0" smtClean="0">
              <a:latin typeface="Arial" panose="020B0604020202020204" pitchFamily="34" charset="0"/>
              <a:cs typeface="Arial" panose="020B0604020202020204" pitchFamily="34" charset="0"/>
            </a:rPr>
            <a:t>عوامل فرهنگی اجتماعی</a:t>
          </a:r>
          <a:endParaRPr lang="en-US" dirty="0">
            <a:latin typeface="Arial" panose="020B0604020202020204" pitchFamily="34" charset="0"/>
            <a:cs typeface="Arial" panose="020B0604020202020204" pitchFamily="34" charset="0"/>
          </a:endParaRPr>
        </a:p>
      </dgm:t>
    </dgm:pt>
    <dgm:pt modelId="{8A2A2575-E4EE-4E78-B4A5-52A7B05734A5}" type="parTrans" cxnId="{3862212F-3F02-4934-BD2F-B2E02F1A0E8C}">
      <dgm:prSet/>
      <dgm:spPr/>
      <dgm:t>
        <a:bodyPr/>
        <a:lstStyle/>
        <a:p>
          <a:endParaRPr lang="en-US"/>
        </a:p>
      </dgm:t>
    </dgm:pt>
    <dgm:pt modelId="{A1323967-0363-4D70-A1B4-B5A5FCFB8B9E}" type="sibTrans" cxnId="{3862212F-3F02-4934-BD2F-B2E02F1A0E8C}">
      <dgm:prSet/>
      <dgm:spPr/>
      <dgm:t>
        <a:bodyPr/>
        <a:lstStyle/>
        <a:p>
          <a:endParaRPr lang="en-US"/>
        </a:p>
      </dgm:t>
    </dgm:pt>
    <dgm:pt modelId="{7AA9001D-E48B-4A73-B32E-72ED9A591BB5}">
      <dgm:prSet phldrT="[Text]"/>
      <dgm:spPr/>
      <dgm:t>
        <a:bodyPr/>
        <a:lstStyle/>
        <a:p>
          <a:r>
            <a:rPr lang="fa-IR" dirty="0" smtClean="0">
              <a:latin typeface="Arial" panose="020B0604020202020204" pitchFamily="34" charset="0"/>
              <a:cs typeface="Arial" panose="020B0604020202020204" pitchFamily="34" charset="0"/>
            </a:rPr>
            <a:t>عوامل فیزیکی</a:t>
          </a:r>
          <a:endParaRPr lang="en-US" dirty="0">
            <a:latin typeface="Arial" panose="020B0604020202020204" pitchFamily="34" charset="0"/>
            <a:cs typeface="Arial" panose="020B0604020202020204" pitchFamily="34" charset="0"/>
          </a:endParaRPr>
        </a:p>
      </dgm:t>
    </dgm:pt>
    <dgm:pt modelId="{82716D79-B1B0-4A22-A066-633209EB27F3}" type="parTrans" cxnId="{8172ECC0-0427-49F6-929B-BE3000C33E36}">
      <dgm:prSet/>
      <dgm:spPr/>
      <dgm:t>
        <a:bodyPr/>
        <a:lstStyle/>
        <a:p>
          <a:endParaRPr lang="en-US"/>
        </a:p>
      </dgm:t>
    </dgm:pt>
    <dgm:pt modelId="{398AA47A-FCF4-4752-9715-1001B51BD1E5}" type="sibTrans" cxnId="{8172ECC0-0427-49F6-929B-BE3000C33E36}">
      <dgm:prSet/>
      <dgm:spPr/>
      <dgm:t>
        <a:bodyPr/>
        <a:lstStyle/>
        <a:p>
          <a:endParaRPr lang="en-US"/>
        </a:p>
      </dgm:t>
    </dgm:pt>
    <dgm:pt modelId="{D8B3F3C5-ADAD-45F9-A642-5A500FF393B7}">
      <dgm:prSet/>
      <dgm:spPr/>
      <dgm:t>
        <a:bodyPr/>
        <a:lstStyle/>
        <a:p>
          <a:r>
            <a:rPr lang="fa-IR" dirty="0" smtClean="0">
              <a:latin typeface="Arial" panose="020B0604020202020204" pitchFamily="34" charset="0"/>
              <a:cs typeface="Arial" panose="020B0604020202020204" pitchFamily="34" charset="0"/>
            </a:rPr>
            <a:t>تکنولوژی</a:t>
          </a:r>
          <a:endParaRPr lang="en-US" dirty="0">
            <a:latin typeface="Arial" panose="020B0604020202020204" pitchFamily="34" charset="0"/>
            <a:cs typeface="Arial" panose="020B0604020202020204" pitchFamily="34" charset="0"/>
          </a:endParaRPr>
        </a:p>
      </dgm:t>
    </dgm:pt>
    <dgm:pt modelId="{4C1CA8C8-C23F-4EF9-B468-EF273481DBFA}" type="parTrans" cxnId="{3B537C97-6900-4C22-B2BB-38A94DE53A92}">
      <dgm:prSet/>
      <dgm:spPr/>
      <dgm:t>
        <a:bodyPr/>
        <a:lstStyle/>
        <a:p>
          <a:endParaRPr lang="en-US"/>
        </a:p>
      </dgm:t>
    </dgm:pt>
    <dgm:pt modelId="{FF078385-5D21-494B-9108-9536066BFAF2}" type="sibTrans" cxnId="{3B537C97-6900-4C22-B2BB-38A94DE53A92}">
      <dgm:prSet/>
      <dgm:spPr/>
      <dgm:t>
        <a:bodyPr/>
        <a:lstStyle/>
        <a:p>
          <a:endParaRPr lang="en-US"/>
        </a:p>
      </dgm:t>
    </dgm:pt>
    <dgm:pt modelId="{846A6377-88B0-42EA-8EBA-E1327159AE7A}" type="pres">
      <dgm:prSet presAssocID="{8B7B304E-2C3B-411F-AC4E-50A6B8D27108}" presName="composite" presStyleCnt="0">
        <dgm:presLayoutVars>
          <dgm:chMax val="1"/>
          <dgm:dir/>
          <dgm:resizeHandles val="exact"/>
        </dgm:presLayoutVars>
      </dgm:prSet>
      <dgm:spPr/>
      <dgm:t>
        <a:bodyPr/>
        <a:lstStyle/>
        <a:p>
          <a:endParaRPr lang="en-US"/>
        </a:p>
      </dgm:t>
    </dgm:pt>
    <dgm:pt modelId="{EC38D473-3310-48DB-B7C1-A530B22CEB0E}" type="pres">
      <dgm:prSet presAssocID="{8B7B304E-2C3B-411F-AC4E-50A6B8D27108}" presName="radial" presStyleCnt="0">
        <dgm:presLayoutVars>
          <dgm:animLvl val="ctr"/>
        </dgm:presLayoutVars>
      </dgm:prSet>
      <dgm:spPr/>
      <dgm:t>
        <a:bodyPr/>
        <a:lstStyle/>
        <a:p>
          <a:endParaRPr lang="en-US"/>
        </a:p>
      </dgm:t>
    </dgm:pt>
    <dgm:pt modelId="{3FCE4023-A163-4053-B615-8D8D174897E4}" type="pres">
      <dgm:prSet presAssocID="{704801E5-C6A8-4AE9-85B7-C12FC9BE9667}" presName="centerShape" presStyleLbl="vennNode1" presStyleIdx="0" presStyleCnt="6"/>
      <dgm:spPr/>
      <dgm:t>
        <a:bodyPr/>
        <a:lstStyle/>
        <a:p>
          <a:endParaRPr lang="en-US"/>
        </a:p>
      </dgm:t>
    </dgm:pt>
    <dgm:pt modelId="{4F65FBA6-B4C2-4DFB-B8E7-624F71031054}" type="pres">
      <dgm:prSet presAssocID="{7C8C92D8-1482-491A-973F-BD2ACFCA2D3A}" presName="node" presStyleLbl="vennNode1" presStyleIdx="1" presStyleCnt="6">
        <dgm:presLayoutVars>
          <dgm:bulletEnabled val="1"/>
        </dgm:presLayoutVars>
      </dgm:prSet>
      <dgm:spPr/>
      <dgm:t>
        <a:bodyPr/>
        <a:lstStyle/>
        <a:p>
          <a:endParaRPr lang="en-US"/>
        </a:p>
      </dgm:t>
    </dgm:pt>
    <dgm:pt modelId="{AA34A122-2E8C-4E17-A175-F6868319D2F1}" type="pres">
      <dgm:prSet presAssocID="{CC685BDD-7EB1-4CFF-9D5F-F27022321612}" presName="node" presStyleLbl="vennNode1" presStyleIdx="2" presStyleCnt="6">
        <dgm:presLayoutVars>
          <dgm:bulletEnabled val="1"/>
        </dgm:presLayoutVars>
      </dgm:prSet>
      <dgm:spPr/>
      <dgm:t>
        <a:bodyPr/>
        <a:lstStyle/>
        <a:p>
          <a:endParaRPr lang="en-US"/>
        </a:p>
      </dgm:t>
    </dgm:pt>
    <dgm:pt modelId="{DFBAE8EA-0430-4F71-A197-C5358802F256}" type="pres">
      <dgm:prSet presAssocID="{579E0A97-EAA2-486F-8AC4-3EA4EACE2414}" presName="node" presStyleLbl="vennNode1" presStyleIdx="3" presStyleCnt="6">
        <dgm:presLayoutVars>
          <dgm:bulletEnabled val="1"/>
        </dgm:presLayoutVars>
      </dgm:prSet>
      <dgm:spPr/>
      <dgm:t>
        <a:bodyPr/>
        <a:lstStyle/>
        <a:p>
          <a:endParaRPr lang="en-US"/>
        </a:p>
      </dgm:t>
    </dgm:pt>
    <dgm:pt modelId="{0C330563-9CF4-4AC6-9325-BD6FBB756074}" type="pres">
      <dgm:prSet presAssocID="{D8B3F3C5-ADAD-45F9-A642-5A500FF393B7}" presName="node" presStyleLbl="vennNode1" presStyleIdx="4" presStyleCnt="6">
        <dgm:presLayoutVars>
          <dgm:bulletEnabled val="1"/>
        </dgm:presLayoutVars>
      </dgm:prSet>
      <dgm:spPr/>
      <dgm:t>
        <a:bodyPr/>
        <a:lstStyle/>
        <a:p>
          <a:endParaRPr lang="en-US"/>
        </a:p>
      </dgm:t>
    </dgm:pt>
    <dgm:pt modelId="{880F3A26-D6B9-4F30-8D7C-A5971413F739}" type="pres">
      <dgm:prSet presAssocID="{7AA9001D-E48B-4A73-B32E-72ED9A591BB5}" presName="node" presStyleLbl="vennNode1" presStyleIdx="5" presStyleCnt="6">
        <dgm:presLayoutVars>
          <dgm:bulletEnabled val="1"/>
        </dgm:presLayoutVars>
      </dgm:prSet>
      <dgm:spPr/>
      <dgm:t>
        <a:bodyPr/>
        <a:lstStyle/>
        <a:p>
          <a:endParaRPr lang="en-US"/>
        </a:p>
      </dgm:t>
    </dgm:pt>
  </dgm:ptLst>
  <dgm:cxnLst>
    <dgm:cxn modelId="{DC1F30E3-6D7B-415D-9B1B-1C44E3339CFC}" srcId="{8B7B304E-2C3B-411F-AC4E-50A6B8D27108}" destId="{704801E5-C6A8-4AE9-85B7-C12FC9BE9667}" srcOrd="0" destOrd="0" parTransId="{1ADDD2DC-182E-4664-B6B5-97848458E170}" sibTransId="{85AF9C65-BAA4-4553-A2C5-FDD3251AF27C}"/>
    <dgm:cxn modelId="{8172ECC0-0427-49F6-929B-BE3000C33E36}" srcId="{704801E5-C6A8-4AE9-85B7-C12FC9BE9667}" destId="{7AA9001D-E48B-4A73-B32E-72ED9A591BB5}" srcOrd="4" destOrd="0" parTransId="{82716D79-B1B0-4A22-A066-633209EB27F3}" sibTransId="{398AA47A-FCF4-4752-9715-1001B51BD1E5}"/>
    <dgm:cxn modelId="{1D8AFDBE-B083-4BD4-9602-22F6A6E41ED1}" type="presOf" srcId="{704801E5-C6A8-4AE9-85B7-C12FC9BE9667}" destId="{3FCE4023-A163-4053-B615-8D8D174897E4}" srcOrd="0" destOrd="0" presId="urn:microsoft.com/office/officeart/2005/8/layout/radial3"/>
    <dgm:cxn modelId="{C5965F8D-B7FB-40A5-9D63-A0C30D38356A}" type="presOf" srcId="{7AA9001D-E48B-4A73-B32E-72ED9A591BB5}" destId="{880F3A26-D6B9-4F30-8D7C-A5971413F739}" srcOrd="0" destOrd="0" presId="urn:microsoft.com/office/officeart/2005/8/layout/radial3"/>
    <dgm:cxn modelId="{3862212F-3F02-4934-BD2F-B2E02F1A0E8C}" srcId="{704801E5-C6A8-4AE9-85B7-C12FC9BE9667}" destId="{579E0A97-EAA2-486F-8AC4-3EA4EACE2414}" srcOrd="2" destOrd="0" parTransId="{8A2A2575-E4EE-4E78-B4A5-52A7B05734A5}" sibTransId="{A1323967-0363-4D70-A1B4-B5A5FCFB8B9E}"/>
    <dgm:cxn modelId="{0F7CA96B-720E-4ED2-AD57-A37D5AE683E4}" type="presOf" srcId="{579E0A97-EAA2-486F-8AC4-3EA4EACE2414}" destId="{DFBAE8EA-0430-4F71-A197-C5358802F256}" srcOrd="0" destOrd="0" presId="urn:microsoft.com/office/officeart/2005/8/layout/radial3"/>
    <dgm:cxn modelId="{4F449F33-EB86-4DCC-BBB5-C8071E49228E}" type="presOf" srcId="{D8B3F3C5-ADAD-45F9-A642-5A500FF393B7}" destId="{0C330563-9CF4-4AC6-9325-BD6FBB756074}" srcOrd="0" destOrd="0" presId="urn:microsoft.com/office/officeart/2005/8/layout/radial3"/>
    <dgm:cxn modelId="{3B537C97-6900-4C22-B2BB-38A94DE53A92}" srcId="{704801E5-C6A8-4AE9-85B7-C12FC9BE9667}" destId="{D8B3F3C5-ADAD-45F9-A642-5A500FF393B7}" srcOrd="3" destOrd="0" parTransId="{4C1CA8C8-C23F-4EF9-B468-EF273481DBFA}" sibTransId="{FF078385-5D21-494B-9108-9536066BFAF2}"/>
    <dgm:cxn modelId="{003F0D8B-7724-46B4-96E1-F6B7DA10CF04}" srcId="{704801E5-C6A8-4AE9-85B7-C12FC9BE9667}" destId="{7C8C92D8-1482-491A-973F-BD2ACFCA2D3A}" srcOrd="0" destOrd="0" parTransId="{BA8FEF25-ADC9-44FA-BA0A-365BC81F2F5F}" sibTransId="{AE970B79-1BF6-48B1-B1FA-E283690E0B3D}"/>
    <dgm:cxn modelId="{44F48578-FCAF-4FEC-AB8A-98BF1ABE594E}" type="presOf" srcId="{8B7B304E-2C3B-411F-AC4E-50A6B8D27108}" destId="{846A6377-88B0-42EA-8EBA-E1327159AE7A}" srcOrd="0" destOrd="0" presId="urn:microsoft.com/office/officeart/2005/8/layout/radial3"/>
    <dgm:cxn modelId="{660C9FD6-BF85-4972-818E-2F33AF183197}" type="presOf" srcId="{7C8C92D8-1482-491A-973F-BD2ACFCA2D3A}" destId="{4F65FBA6-B4C2-4DFB-B8E7-624F71031054}" srcOrd="0" destOrd="0" presId="urn:microsoft.com/office/officeart/2005/8/layout/radial3"/>
    <dgm:cxn modelId="{2482C194-9DBD-4EEC-A3CB-02969C21DFA9}" srcId="{704801E5-C6A8-4AE9-85B7-C12FC9BE9667}" destId="{CC685BDD-7EB1-4CFF-9D5F-F27022321612}" srcOrd="1" destOrd="0" parTransId="{0A14AD53-C913-46FE-BEA0-E6A1458B632F}" sibTransId="{6A521FF1-963E-4AD4-A2DB-6F82DF632F25}"/>
    <dgm:cxn modelId="{E89E5D73-60D0-4F39-A626-7D5E75E6AF74}" type="presOf" srcId="{CC685BDD-7EB1-4CFF-9D5F-F27022321612}" destId="{AA34A122-2E8C-4E17-A175-F6868319D2F1}" srcOrd="0" destOrd="0" presId="urn:microsoft.com/office/officeart/2005/8/layout/radial3"/>
    <dgm:cxn modelId="{E4DF1855-6ECB-479E-911E-489953E7C382}" type="presParOf" srcId="{846A6377-88B0-42EA-8EBA-E1327159AE7A}" destId="{EC38D473-3310-48DB-B7C1-A530B22CEB0E}" srcOrd="0" destOrd="0" presId="urn:microsoft.com/office/officeart/2005/8/layout/radial3"/>
    <dgm:cxn modelId="{EFF49228-D3FA-4C9D-BC38-13ABF5474549}" type="presParOf" srcId="{EC38D473-3310-48DB-B7C1-A530B22CEB0E}" destId="{3FCE4023-A163-4053-B615-8D8D174897E4}" srcOrd="0" destOrd="0" presId="urn:microsoft.com/office/officeart/2005/8/layout/radial3"/>
    <dgm:cxn modelId="{530ECD32-9E3B-4A83-90A3-8399BD73DBAF}" type="presParOf" srcId="{EC38D473-3310-48DB-B7C1-A530B22CEB0E}" destId="{4F65FBA6-B4C2-4DFB-B8E7-624F71031054}" srcOrd="1" destOrd="0" presId="urn:microsoft.com/office/officeart/2005/8/layout/radial3"/>
    <dgm:cxn modelId="{3966217B-178F-45F1-8CFD-01190ACBD893}" type="presParOf" srcId="{EC38D473-3310-48DB-B7C1-A530B22CEB0E}" destId="{AA34A122-2E8C-4E17-A175-F6868319D2F1}" srcOrd="2" destOrd="0" presId="urn:microsoft.com/office/officeart/2005/8/layout/radial3"/>
    <dgm:cxn modelId="{7525EDE2-F4CD-4DD8-85F1-4C6025B2D1EC}" type="presParOf" srcId="{EC38D473-3310-48DB-B7C1-A530B22CEB0E}" destId="{DFBAE8EA-0430-4F71-A197-C5358802F256}" srcOrd="3" destOrd="0" presId="urn:microsoft.com/office/officeart/2005/8/layout/radial3"/>
    <dgm:cxn modelId="{4E1DD7E3-03DB-43F0-A2E5-D2B01216B1F7}" type="presParOf" srcId="{EC38D473-3310-48DB-B7C1-A530B22CEB0E}" destId="{0C330563-9CF4-4AC6-9325-BD6FBB756074}" srcOrd="4" destOrd="0" presId="urn:microsoft.com/office/officeart/2005/8/layout/radial3"/>
    <dgm:cxn modelId="{65C13C8D-5B7D-4855-9E2C-880F4DCD0A9C}" type="presParOf" srcId="{EC38D473-3310-48DB-B7C1-A530B22CEB0E}" destId="{880F3A26-D6B9-4F30-8D7C-A5971413F739}"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E4023-A163-4053-B615-8D8D174897E4}">
      <dsp:nvSpPr>
        <dsp:cNvPr id="0" name=""/>
        <dsp:cNvSpPr/>
      </dsp:nvSpPr>
      <dsp:spPr>
        <a:xfrm>
          <a:off x="2853873" y="1585964"/>
          <a:ext cx="3676397" cy="3676397"/>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fa-IR" sz="4900" kern="1200" dirty="0" smtClean="0">
              <a:latin typeface="Arial" panose="020B0604020202020204" pitchFamily="34" charset="0"/>
              <a:cs typeface="Arial" panose="020B0604020202020204" pitchFamily="34" charset="0"/>
            </a:rPr>
            <a:t>عوامل موثر در اثربخشی همگرایی</a:t>
          </a:r>
          <a:endParaRPr lang="en-US" sz="4900" kern="1200" dirty="0">
            <a:latin typeface="Arial" panose="020B0604020202020204" pitchFamily="34" charset="0"/>
            <a:cs typeface="Arial" panose="020B0604020202020204" pitchFamily="34" charset="0"/>
          </a:endParaRPr>
        </a:p>
      </dsp:txBody>
      <dsp:txXfrm>
        <a:off x="3392269" y="2124360"/>
        <a:ext cx="2599605" cy="2599605"/>
      </dsp:txXfrm>
    </dsp:sp>
    <dsp:sp modelId="{4F65FBA6-B4C2-4DFB-B8E7-624F71031054}">
      <dsp:nvSpPr>
        <dsp:cNvPr id="0" name=""/>
        <dsp:cNvSpPr/>
      </dsp:nvSpPr>
      <dsp:spPr>
        <a:xfrm>
          <a:off x="3772973" y="113425"/>
          <a:ext cx="1838198" cy="1838198"/>
        </a:xfrm>
        <a:prstGeom prst="ellipse">
          <a:avLst/>
        </a:prstGeom>
        <a:solidFill>
          <a:schemeClr val="accent5">
            <a:alpha val="50000"/>
            <a:hueOff val="-1470669"/>
            <a:satOff val="-2046"/>
            <a:lumOff val="-78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fa-IR" sz="3000" kern="1200" dirty="0" smtClean="0">
              <a:latin typeface="Arial" panose="020B0604020202020204" pitchFamily="34" charset="0"/>
              <a:cs typeface="Arial" panose="020B0604020202020204" pitchFamily="34" charset="0"/>
            </a:rPr>
            <a:t>روابط بین فردی در تیم</a:t>
          </a:r>
          <a:endParaRPr lang="en-US" sz="3000" kern="1200" dirty="0">
            <a:latin typeface="Arial" panose="020B0604020202020204" pitchFamily="34" charset="0"/>
            <a:cs typeface="Arial" panose="020B0604020202020204" pitchFamily="34" charset="0"/>
          </a:endParaRPr>
        </a:p>
      </dsp:txBody>
      <dsp:txXfrm>
        <a:off x="4042171" y="382623"/>
        <a:ext cx="1299802" cy="1299802"/>
      </dsp:txXfrm>
    </dsp:sp>
    <dsp:sp modelId="{AA34A122-2E8C-4E17-A175-F6868319D2F1}">
      <dsp:nvSpPr>
        <dsp:cNvPr id="0" name=""/>
        <dsp:cNvSpPr/>
      </dsp:nvSpPr>
      <dsp:spPr>
        <a:xfrm>
          <a:off x="6047555" y="1766006"/>
          <a:ext cx="1838198" cy="1838198"/>
        </a:xfrm>
        <a:prstGeom prst="ellipse">
          <a:avLst/>
        </a:prstGeom>
        <a:solidFill>
          <a:schemeClr val="accent5">
            <a:alpha val="50000"/>
            <a:hueOff val="-2941338"/>
            <a:satOff val="-4091"/>
            <a:lumOff val="-156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fa-IR" sz="3000" kern="1200" dirty="0" smtClean="0">
              <a:latin typeface="Arial" panose="020B0604020202020204" pitchFamily="34" charset="0"/>
              <a:cs typeface="Arial" panose="020B0604020202020204" pitchFamily="34" charset="0"/>
            </a:rPr>
            <a:t>عوامل سازمانی</a:t>
          </a:r>
          <a:endParaRPr lang="en-US" sz="3000" kern="1200" dirty="0">
            <a:latin typeface="Arial" panose="020B0604020202020204" pitchFamily="34" charset="0"/>
            <a:cs typeface="Arial" panose="020B0604020202020204" pitchFamily="34" charset="0"/>
          </a:endParaRPr>
        </a:p>
      </dsp:txBody>
      <dsp:txXfrm>
        <a:off x="6316753" y="2035204"/>
        <a:ext cx="1299802" cy="1299802"/>
      </dsp:txXfrm>
    </dsp:sp>
    <dsp:sp modelId="{DFBAE8EA-0430-4F71-A197-C5358802F256}">
      <dsp:nvSpPr>
        <dsp:cNvPr id="0" name=""/>
        <dsp:cNvSpPr/>
      </dsp:nvSpPr>
      <dsp:spPr>
        <a:xfrm>
          <a:off x="5178742" y="4439938"/>
          <a:ext cx="1838198" cy="1838198"/>
        </a:xfrm>
        <a:prstGeom prst="ellipse">
          <a:avLst/>
        </a:prstGeom>
        <a:solidFill>
          <a:schemeClr val="accent5">
            <a:alpha val="50000"/>
            <a:hueOff val="-4412007"/>
            <a:satOff val="-6137"/>
            <a:lumOff val="-2353"/>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fa-IR" sz="3000" kern="1200" dirty="0" smtClean="0">
              <a:latin typeface="Arial" panose="020B0604020202020204" pitchFamily="34" charset="0"/>
              <a:cs typeface="Arial" panose="020B0604020202020204" pitchFamily="34" charset="0"/>
            </a:rPr>
            <a:t>عوامل فرهنگی اجتماعی</a:t>
          </a:r>
          <a:endParaRPr lang="en-US" sz="3000" kern="1200" dirty="0">
            <a:latin typeface="Arial" panose="020B0604020202020204" pitchFamily="34" charset="0"/>
            <a:cs typeface="Arial" panose="020B0604020202020204" pitchFamily="34" charset="0"/>
          </a:endParaRPr>
        </a:p>
      </dsp:txBody>
      <dsp:txXfrm>
        <a:off x="5447940" y="4709136"/>
        <a:ext cx="1299802" cy="1299802"/>
      </dsp:txXfrm>
    </dsp:sp>
    <dsp:sp modelId="{0C330563-9CF4-4AC6-9325-BD6FBB756074}">
      <dsp:nvSpPr>
        <dsp:cNvPr id="0" name=""/>
        <dsp:cNvSpPr/>
      </dsp:nvSpPr>
      <dsp:spPr>
        <a:xfrm>
          <a:off x="2367203" y="4439938"/>
          <a:ext cx="1838198" cy="1838198"/>
        </a:xfrm>
        <a:prstGeom prst="ellipse">
          <a:avLst/>
        </a:prstGeom>
        <a:solidFill>
          <a:schemeClr val="accent5">
            <a:alpha val="50000"/>
            <a:hueOff val="-5882676"/>
            <a:satOff val="-8182"/>
            <a:lumOff val="-313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fa-IR" sz="3000" kern="1200" dirty="0" smtClean="0">
              <a:latin typeface="Arial" panose="020B0604020202020204" pitchFamily="34" charset="0"/>
              <a:cs typeface="Arial" panose="020B0604020202020204" pitchFamily="34" charset="0"/>
            </a:rPr>
            <a:t>تکنولوژی</a:t>
          </a:r>
          <a:endParaRPr lang="en-US" sz="3000" kern="1200" dirty="0">
            <a:latin typeface="Arial" panose="020B0604020202020204" pitchFamily="34" charset="0"/>
            <a:cs typeface="Arial" panose="020B0604020202020204" pitchFamily="34" charset="0"/>
          </a:endParaRPr>
        </a:p>
      </dsp:txBody>
      <dsp:txXfrm>
        <a:off x="2636401" y="4709136"/>
        <a:ext cx="1299802" cy="1299802"/>
      </dsp:txXfrm>
    </dsp:sp>
    <dsp:sp modelId="{880F3A26-D6B9-4F30-8D7C-A5971413F739}">
      <dsp:nvSpPr>
        <dsp:cNvPr id="0" name=""/>
        <dsp:cNvSpPr/>
      </dsp:nvSpPr>
      <dsp:spPr>
        <a:xfrm>
          <a:off x="1498390" y="1766006"/>
          <a:ext cx="1838198" cy="1838198"/>
        </a:xfrm>
        <a:prstGeom prst="ellipse">
          <a:avLst/>
        </a:prstGeom>
        <a:solidFill>
          <a:schemeClr val="accent5">
            <a:alpha val="50000"/>
            <a:hueOff val="-7353344"/>
            <a:satOff val="-10228"/>
            <a:lumOff val="-3922"/>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fa-IR" sz="3000" kern="1200" dirty="0" smtClean="0">
              <a:latin typeface="Arial" panose="020B0604020202020204" pitchFamily="34" charset="0"/>
              <a:cs typeface="Arial" panose="020B0604020202020204" pitchFamily="34" charset="0"/>
            </a:rPr>
            <a:t>عوامل فیزیکی</a:t>
          </a:r>
          <a:endParaRPr lang="en-US" sz="3000" kern="1200" dirty="0">
            <a:latin typeface="Arial" panose="020B0604020202020204" pitchFamily="34" charset="0"/>
            <a:cs typeface="Arial" panose="020B0604020202020204" pitchFamily="34" charset="0"/>
          </a:endParaRPr>
        </a:p>
      </dsp:txBody>
      <dsp:txXfrm>
        <a:off x="1767588" y="2035204"/>
        <a:ext cx="1299802" cy="1299802"/>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6064F0-633A-44CE-92C7-6119EF852E97}"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2505138118"/>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6064F0-633A-44CE-92C7-6119EF852E97}"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1365402091"/>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6064F0-633A-44CE-92C7-6119EF852E97}"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269685489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6064F0-633A-44CE-92C7-6119EF852E97}"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239677526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6064F0-633A-44CE-92C7-6119EF852E97}"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403503966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6064F0-633A-44CE-92C7-6119EF852E97}"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1709337733"/>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6064F0-633A-44CE-92C7-6119EF852E97}" type="datetimeFigureOut">
              <a:rPr lang="en-US" smtClean="0"/>
              <a:t>6/10/2024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1762190345"/>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6064F0-633A-44CE-92C7-6119EF852E97}" type="datetimeFigureOut">
              <a:rPr lang="en-US" smtClean="0"/>
              <a:t>6/10/2024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325476412"/>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064F0-633A-44CE-92C7-6119EF852E97}" type="datetimeFigureOut">
              <a:rPr lang="en-US" smtClean="0"/>
              <a:t>6/10/2024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2035565765"/>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6064F0-633A-44CE-92C7-6119EF852E97}"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371910810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6064F0-633A-44CE-92C7-6119EF852E97}"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5448E-473E-4B32-BCB5-F050C91D7F13}" type="slidenum">
              <a:rPr lang="en-US" smtClean="0"/>
              <a:t>‹#›</a:t>
            </a:fld>
            <a:endParaRPr lang="en-US"/>
          </a:p>
        </p:txBody>
      </p:sp>
    </p:spTree>
    <p:extLst>
      <p:ext uri="{BB962C8B-B14F-4D97-AF65-F5344CB8AC3E}">
        <p14:creationId xmlns:p14="http://schemas.microsoft.com/office/powerpoint/2010/main" val="22613092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064F0-633A-44CE-92C7-6119EF852E97}" type="datetimeFigureOut">
              <a:rPr lang="en-US" smtClean="0"/>
              <a:t>6/10/2024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5448E-473E-4B32-BCB5-F050C91D7F13}" type="slidenum">
              <a:rPr lang="en-US" smtClean="0"/>
              <a:t>‹#›</a:t>
            </a:fld>
            <a:endParaRPr lang="en-US"/>
          </a:p>
        </p:txBody>
      </p:sp>
    </p:spTree>
    <p:extLst>
      <p:ext uri="{BB962C8B-B14F-4D97-AF65-F5344CB8AC3E}">
        <p14:creationId xmlns:p14="http://schemas.microsoft.com/office/powerpoint/2010/main" val="392990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2167" y="2365728"/>
            <a:ext cx="9967499" cy="4326763"/>
          </a:xfrm>
        </p:spPr>
        <p:style>
          <a:lnRef idx="1">
            <a:schemeClr val="accent1"/>
          </a:lnRef>
          <a:fillRef idx="2">
            <a:schemeClr val="accent1"/>
          </a:fillRef>
          <a:effectRef idx="1">
            <a:schemeClr val="accent1"/>
          </a:effectRef>
          <a:fontRef idx="minor">
            <a:schemeClr val="dk1"/>
          </a:fontRef>
        </p:style>
        <p:txBody>
          <a:bodyPr>
            <a:normAutofit fontScale="90000"/>
          </a:bodyPr>
          <a:lstStyle/>
          <a:p>
            <a:pPr rtl="1"/>
            <a:r>
              <a:rPr lang="fa-IR" sz="4000" dirty="0" smtClean="0">
                <a:ln w="0"/>
                <a:solidFill>
                  <a:schemeClr val="tx1"/>
                </a:solidFill>
                <a:effectLst>
                  <a:outerShdw blurRad="38100" dist="19050" dir="2700000" algn="tl" rotWithShape="0">
                    <a:schemeClr val="dk1">
                      <a:alpha val="40000"/>
                    </a:schemeClr>
                  </a:outerShdw>
                </a:effectLst>
              </a:rPr>
              <a:t>چالش ها، فرصت ها، تسهیل کننده های همگرایی علوم و فناوری های پیشرفته در ایران و کشورهای با درآمد متوسط و پایین</a:t>
            </a:r>
            <a:r>
              <a:rPr lang="en-US" sz="40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r>
            <a:br>
              <a:rPr lang="en-US" sz="40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br>
            <a: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
            </a:r>
            <a:b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br>
            <a:r>
              <a:rPr lang="fa-IR" sz="3100" dirty="0" smtClean="0">
                <a:ln w="0"/>
                <a:solidFill>
                  <a:schemeClr val="tx1"/>
                </a:solidFill>
                <a:effectLst>
                  <a:outerShdw blurRad="38100" dist="19050" dir="2700000" algn="tl" rotWithShape="0">
                    <a:schemeClr val="dk1">
                      <a:alpha val="40000"/>
                    </a:schemeClr>
                  </a:outerShdw>
                </a:effectLst>
              </a:rPr>
              <a:t>دکتر</a:t>
            </a:r>
            <a:r>
              <a:rPr lang="ar-IQ" sz="2700" dirty="0" smtClean="0">
                <a:ln w="0"/>
                <a:solidFill>
                  <a:schemeClr val="tx1"/>
                </a:solidFill>
                <a:effectLst>
                  <a:outerShdw blurRad="38100" dist="19050" dir="2700000" algn="tl" rotWithShape="0">
                    <a:schemeClr val="dk1">
                      <a:alpha val="40000"/>
                    </a:schemeClr>
                  </a:outerShdw>
                </a:effectLst>
                <a:cs typeface="B Nazanin" panose="00000400000000000000" pitchFamily="2" charset="-78"/>
              </a:rPr>
              <a:t> </a:t>
            </a:r>
            <a:r>
              <a:rPr lang="ar-IQ" sz="3100" dirty="0" smtClean="0">
                <a:ln w="0"/>
                <a:solidFill>
                  <a:schemeClr val="tx1"/>
                </a:solidFill>
                <a:effectLst>
                  <a:outerShdw blurRad="38100" dist="19050" dir="2700000" algn="tl" rotWithShape="0">
                    <a:schemeClr val="dk1">
                      <a:alpha val="40000"/>
                    </a:schemeClr>
                  </a:outerShdw>
                </a:effectLst>
              </a:rPr>
              <a:t>فرید</a:t>
            </a:r>
            <a:r>
              <a:rPr lang="fa-IR" sz="3100" dirty="0" smtClean="0">
                <a:ln w="0"/>
                <a:solidFill>
                  <a:schemeClr val="tx1"/>
                </a:solidFill>
                <a:effectLst>
                  <a:outerShdw blurRad="38100" dist="19050" dir="2700000" algn="tl" rotWithShape="0">
                    <a:schemeClr val="dk1">
                      <a:alpha val="40000"/>
                    </a:schemeClr>
                  </a:outerShdw>
                </a:effectLst>
              </a:rPr>
              <a:t>اعلائی</a:t>
            </a:r>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
            </a:r>
            <a:b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br>
            <a:r>
              <a:rPr lang="fa-IR"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r>
            <a:br>
              <a:rPr lang="fa-IR"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br>
            <a:r>
              <a:rPr lang="fa-IR" sz="2700" dirty="0" smtClean="0">
                <a:ln w="0"/>
                <a:solidFill>
                  <a:schemeClr val="tx1"/>
                </a:solidFill>
                <a:effectLst>
                  <a:outerShdw blurRad="38100" dist="19050" dir="2700000" algn="tl" rotWithShape="0">
                    <a:schemeClr val="dk1">
                      <a:alpha val="40000"/>
                    </a:schemeClr>
                  </a:outerShdw>
                </a:effectLst>
              </a:rPr>
              <a:t>(</a:t>
            </a:r>
            <a:r>
              <a:rPr lang="fa-IR" sz="2400" dirty="0" smtClean="0">
                <a:ln w="0"/>
                <a:solidFill>
                  <a:schemeClr val="tx1"/>
                </a:solidFill>
                <a:effectLst>
                  <a:outerShdw blurRad="38100" dist="19050" dir="2700000" algn="tl" rotWithShape="0">
                    <a:schemeClr val="dk1">
                      <a:alpha val="40000"/>
                    </a:schemeClr>
                  </a:outerShdw>
                </a:effectLst>
              </a:rPr>
              <a:t>کلان </a:t>
            </a:r>
            <a:r>
              <a:rPr lang="fa-IR" sz="2400" dirty="0">
                <a:ln w="0"/>
                <a:solidFill>
                  <a:schemeClr val="tx1"/>
                </a:solidFill>
                <a:effectLst>
                  <a:outerShdw blurRad="38100" dist="19050" dir="2700000" algn="tl" rotWithShape="0">
                    <a:schemeClr val="dk1">
                      <a:alpha val="40000"/>
                    </a:schemeClr>
                  </a:outerShdw>
                </a:effectLst>
              </a:rPr>
              <a:t>منطقه 2 </a:t>
            </a:r>
            <a:r>
              <a:rPr lang="fa-IR" sz="2400" dirty="0" smtClean="0">
                <a:ln w="0"/>
                <a:solidFill>
                  <a:schemeClr val="tx1"/>
                </a:solidFill>
                <a:effectLst>
                  <a:outerShdw blurRad="38100" dist="19050" dir="2700000" algn="tl" rotWithShape="0">
                    <a:schemeClr val="dk1">
                      <a:alpha val="40000"/>
                    </a:schemeClr>
                  </a:outerShdw>
                </a:effectLst>
              </a:rPr>
              <a:t>آمایشی)</a:t>
            </a:r>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
            </a:r>
            <a:b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b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4" name="Rectangle 3"/>
          <p:cNvSpPr/>
          <p:nvPr/>
        </p:nvSpPr>
        <p:spPr>
          <a:xfrm>
            <a:off x="5590622" y="5980535"/>
            <a:ext cx="2125747" cy="707886"/>
          </a:xfrm>
          <a:prstGeom prst="rect">
            <a:avLst/>
          </a:prstGeom>
        </p:spPr>
        <p:txBody>
          <a:bodyPr wrap="square">
            <a:spAutoFit/>
          </a:bodyPr>
          <a:lstStyle/>
          <a:p>
            <a:endParaRPr lang="fa-IR" sz="2000" b="1" dirty="0" smtClean="0">
              <a:cs typeface="B Titr" panose="00000700000000000000" pitchFamily="2" charset="-78"/>
            </a:endParaRPr>
          </a:p>
          <a:p>
            <a:r>
              <a:rPr lang="fa-IR" sz="2000" b="1" dirty="0" smtClean="0">
                <a:solidFill>
                  <a:srgbClr val="FF0000"/>
                </a:solidFill>
                <a:cs typeface="B Titr" panose="00000700000000000000" pitchFamily="2" charset="-78"/>
              </a:rPr>
              <a:t>زمستان </a:t>
            </a:r>
            <a:r>
              <a:rPr lang="fa-IR" sz="2000" b="1" dirty="0">
                <a:solidFill>
                  <a:srgbClr val="FF0000"/>
                </a:solidFill>
                <a:cs typeface="B Titr" panose="00000700000000000000" pitchFamily="2" charset="-78"/>
              </a:rPr>
              <a:t>1402</a:t>
            </a:r>
            <a:endParaRPr lang="en-US" sz="2000" dirty="0">
              <a:solidFill>
                <a:srgbClr val="FF0000"/>
              </a:solidFill>
            </a:endParaRPr>
          </a:p>
        </p:txBody>
      </p:sp>
      <p:sp>
        <p:nvSpPr>
          <p:cNvPr id="5" name="TextBox 4"/>
          <p:cNvSpPr txBox="1"/>
          <p:nvPr/>
        </p:nvSpPr>
        <p:spPr>
          <a:xfrm>
            <a:off x="2956032" y="708666"/>
            <a:ext cx="6879771" cy="707886"/>
          </a:xfrm>
          <a:prstGeom prst="rect">
            <a:avLst/>
          </a:prstGeom>
          <a:noFill/>
        </p:spPr>
        <p:txBody>
          <a:bodyPr wrap="square" rtlCol="0">
            <a:spAutoFit/>
          </a:bodyPr>
          <a:lstStyle/>
          <a:p>
            <a:pPr algn="ctr" rtl="1"/>
            <a:r>
              <a:rPr lang="fa-IR" sz="40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IranNastaliq" panose="02020505000000020003" pitchFamily="18" charset="0"/>
              </a:rPr>
              <a:t>بسمه</a:t>
            </a:r>
            <a:r>
              <a:rPr lang="fa-IR" sz="4000" b="1" dirty="0" smtClean="0">
                <a:ln w="22225">
                  <a:solidFill>
                    <a:schemeClr val="accent2"/>
                  </a:solidFill>
                  <a:prstDash val="solid"/>
                </a:ln>
                <a:solidFill>
                  <a:schemeClr val="accent2">
                    <a:lumMod val="40000"/>
                    <a:lumOff val="60000"/>
                  </a:schemeClr>
                </a:solidFill>
                <a:latin typeface="IranNastaliq" panose="02020505000000020003" pitchFamily="18" charset="0"/>
              </a:rPr>
              <a:t> </a:t>
            </a:r>
            <a:r>
              <a:rPr lang="fa-IR" sz="40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IranNastaliq" panose="02020505000000020003" pitchFamily="18" charset="0"/>
              </a:rPr>
              <a:t>تعالی</a:t>
            </a:r>
            <a:endParaRPr lang="en-US" sz="4000" b="1" dirty="0">
              <a:ln w="22225">
                <a:solidFill>
                  <a:schemeClr val="accent2"/>
                </a:solidFill>
                <a:prstDash val="solid"/>
              </a:ln>
              <a:solidFill>
                <a:schemeClr val="accent2">
                  <a:lumMod val="40000"/>
                  <a:lumOff val="60000"/>
                </a:schemeClr>
              </a:solidFill>
              <a:latin typeface="IranNastaliq" panose="02020505000000020003"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441" y="178224"/>
            <a:ext cx="1903451" cy="18912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5286762" y="4211064"/>
            <a:ext cx="184731" cy="1477328"/>
          </a:xfrm>
          <a:prstGeom prst="rect">
            <a:avLst/>
          </a:prstGeom>
        </p:spPr>
        <p:txBody>
          <a:bodyPr wrap="none">
            <a:spAutoFit/>
          </a:bodyPr>
          <a:lstStyle/>
          <a:p>
            <a:endParaRPr lang="fa-IR" dirty="0" smtClean="0"/>
          </a:p>
          <a:p>
            <a:endParaRPr lang="fa-IR" dirty="0"/>
          </a:p>
          <a:p>
            <a:endParaRPr lang="fa-IR" dirty="0" smtClean="0"/>
          </a:p>
          <a:p>
            <a:endParaRPr lang="fa-IR" dirty="0"/>
          </a:p>
          <a:p>
            <a:endParaRPr lang="en-US" dirty="0"/>
          </a:p>
        </p:txBody>
      </p:sp>
    </p:spTree>
    <p:extLst>
      <p:ext uri="{BB962C8B-B14F-4D97-AF65-F5344CB8AC3E}">
        <p14:creationId xmlns:p14="http://schemas.microsoft.com/office/powerpoint/2010/main" val="33119100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592" y="212462"/>
            <a:ext cx="9739256" cy="927848"/>
          </a:xfrm>
        </p:spPr>
        <p:txBody>
          <a:bodyPr>
            <a:normAutofit fontScale="90000"/>
          </a:bodyPr>
          <a:lstStyle/>
          <a:p>
            <a:r>
              <a:rPr lang="fa-IR" dirty="0">
                <a:solidFill>
                  <a:srgbClr val="FF0000"/>
                </a:solidFill>
              </a:rPr>
              <a:t>چالش های </a:t>
            </a:r>
            <a:r>
              <a:rPr lang="fa-IR" dirty="0"/>
              <a:t>پیاده سازی همگرایی و آموزش میان رشته ای</a:t>
            </a:r>
            <a:br>
              <a:rPr lang="fa-IR" dirty="0"/>
            </a:br>
            <a:endParaRPr lang="en-US" dirty="0"/>
          </a:p>
        </p:txBody>
      </p:sp>
      <p:sp>
        <p:nvSpPr>
          <p:cNvPr id="3" name="Content Placeholder 2"/>
          <p:cNvSpPr>
            <a:spLocks noGrp="1"/>
          </p:cNvSpPr>
          <p:nvPr>
            <p:ph idx="1"/>
          </p:nvPr>
        </p:nvSpPr>
        <p:spPr>
          <a:xfrm>
            <a:off x="502024" y="1021977"/>
            <a:ext cx="10712824" cy="5620870"/>
          </a:xfrm>
        </p:spPr>
        <p:style>
          <a:lnRef idx="1">
            <a:schemeClr val="accent4"/>
          </a:lnRef>
          <a:fillRef idx="2">
            <a:schemeClr val="accent4"/>
          </a:fillRef>
          <a:effectRef idx="1">
            <a:schemeClr val="accent4"/>
          </a:effectRef>
          <a:fontRef idx="minor">
            <a:schemeClr val="dk1"/>
          </a:fontRef>
        </p:style>
        <p:txBody>
          <a:bodyPr>
            <a:normAutofit fontScale="92500"/>
          </a:bodyPr>
          <a:lstStyle/>
          <a:p>
            <a:pPr algn="r" rtl="1"/>
            <a:endParaRPr lang="fa-IR" dirty="0" smtClean="0">
              <a:cs typeface="B Nazanin" panose="00000400000000000000" pitchFamily="2" charset="-78"/>
            </a:endParaRPr>
          </a:p>
          <a:p>
            <a:pPr algn="r" rtl="1"/>
            <a:r>
              <a:rPr lang="fa-IR" dirty="0" smtClean="0">
                <a:cs typeface="B Nazanin" panose="00000400000000000000" pitchFamily="2" charset="-78"/>
              </a:rPr>
              <a:t>به </a:t>
            </a:r>
            <a:r>
              <a:rPr lang="fa-IR" dirty="0">
                <a:cs typeface="B Nazanin" panose="00000400000000000000" pitchFamily="2" charset="-78"/>
              </a:rPr>
              <a:t>طور کلی میتوان این چالش ها را در پنج گروه به شرح زیر دسته بندی نمود</a:t>
            </a:r>
            <a:r>
              <a:rPr lang="fa-IR" dirty="0" smtClean="0">
                <a:cs typeface="B Nazanin" panose="00000400000000000000" pitchFamily="2" charset="-78"/>
              </a:rPr>
              <a:t>:</a:t>
            </a:r>
            <a:endParaRPr lang="fa-IR" dirty="0">
              <a:cs typeface="B Nazanin" panose="00000400000000000000" pitchFamily="2" charset="-78"/>
            </a:endParaRPr>
          </a:p>
          <a:p>
            <a:pPr algn="r" rtl="1">
              <a:lnSpc>
                <a:spcPct val="150000"/>
              </a:lnSpc>
            </a:pPr>
            <a:r>
              <a:rPr lang="fa-IR" b="1" dirty="0" smtClean="0">
                <a:solidFill>
                  <a:srgbClr val="FF0000"/>
                </a:solidFill>
                <a:cs typeface="B Nazanin" panose="00000400000000000000" pitchFamily="2" charset="-78"/>
              </a:rPr>
              <a:t>آموزشی(علمی): </a:t>
            </a:r>
            <a:r>
              <a:rPr lang="fa-IR" dirty="0">
                <a:cs typeface="B Nazanin" panose="00000400000000000000" pitchFamily="2" charset="-78"/>
              </a:rPr>
              <a:t>چالش هایی که در ارتباط با علوم و دانش ، منابع و علم محقق می باشد</a:t>
            </a:r>
          </a:p>
          <a:p>
            <a:pPr algn="r" rtl="1">
              <a:lnSpc>
                <a:spcPct val="150000"/>
              </a:lnSpc>
            </a:pPr>
            <a:r>
              <a:rPr lang="fa-IR" b="1" dirty="0">
                <a:solidFill>
                  <a:srgbClr val="FF0000"/>
                </a:solidFill>
                <a:cs typeface="B Nazanin" panose="00000400000000000000" pitchFamily="2" charset="-78"/>
              </a:rPr>
              <a:t>ساختاری: </a:t>
            </a:r>
            <a:r>
              <a:rPr lang="fa-IR" dirty="0">
                <a:cs typeface="B Nazanin" panose="00000400000000000000" pitchFamily="2" charset="-78"/>
              </a:rPr>
              <a:t>چالش هایی که به ساختار نظام آموزشی و پژوهشی در وزارتخانه و دانشگاه ها اشاره دارد</a:t>
            </a:r>
          </a:p>
          <a:p>
            <a:pPr algn="r" rtl="1">
              <a:lnSpc>
                <a:spcPct val="150000"/>
              </a:lnSpc>
            </a:pPr>
            <a:r>
              <a:rPr lang="fa-IR" b="1" dirty="0">
                <a:solidFill>
                  <a:srgbClr val="FF0000"/>
                </a:solidFill>
                <a:cs typeface="B Nazanin" panose="00000400000000000000" pitchFamily="2" charset="-78"/>
              </a:rPr>
              <a:t>مدیریتی: </a:t>
            </a:r>
            <a:r>
              <a:rPr lang="fa-IR" dirty="0">
                <a:cs typeface="B Nazanin" panose="00000400000000000000" pitchFamily="2" charset="-78"/>
              </a:rPr>
              <a:t>چالش هایی که در ارتباط با برنامه ریزی و رهبری و سیاست های مدیران و عملکرد آنان می باشد</a:t>
            </a:r>
          </a:p>
          <a:p>
            <a:pPr algn="r" rtl="1">
              <a:lnSpc>
                <a:spcPct val="150000"/>
              </a:lnSpc>
            </a:pPr>
            <a:r>
              <a:rPr lang="fa-IR" b="1" dirty="0">
                <a:solidFill>
                  <a:srgbClr val="FF0000"/>
                </a:solidFill>
                <a:cs typeface="B Nazanin" panose="00000400000000000000" pitchFamily="2" charset="-78"/>
              </a:rPr>
              <a:t>مالی: </a:t>
            </a:r>
            <a:r>
              <a:rPr lang="fa-IR" dirty="0">
                <a:cs typeface="B Nazanin" panose="00000400000000000000" pitchFamily="2" charset="-78"/>
              </a:rPr>
              <a:t>چالش های مربوط به تامین و اختصاص بودجه و منابع</a:t>
            </a:r>
          </a:p>
          <a:p>
            <a:pPr algn="r" rtl="1">
              <a:lnSpc>
                <a:spcPct val="150000"/>
              </a:lnSpc>
            </a:pPr>
            <a:r>
              <a:rPr lang="fa-IR" b="1" dirty="0">
                <a:solidFill>
                  <a:srgbClr val="FF0000"/>
                </a:solidFill>
                <a:cs typeface="B Nazanin" panose="00000400000000000000" pitchFamily="2" charset="-78"/>
              </a:rPr>
              <a:t>فرهنگی: </a:t>
            </a:r>
            <a:r>
              <a:rPr lang="fa-IR" dirty="0">
                <a:cs typeface="B Nazanin" panose="00000400000000000000" pitchFamily="2" charset="-78"/>
              </a:rPr>
              <a:t>چالش های مربوط به پذیرش، درک و اجرای فرهنگ همگرایی و ارتباط بین رشته ای</a:t>
            </a:r>
            <a:endParaRPr lang="en-US" dirty="0">
              <a:cs typeface="B Nazanin" panose="00000400000000000000" pitchFamily="2" charset="-78"/>
            </a:endParaRPr>
          </a:p>
        </p:txBody>
      </p:sp>
    </p:spTree>
    <p:extLst>
      <p:ext uri="{BB962C8B-B14F-4D97-AF65-F5344CB8AC3E}">
        <p14:creationId xmlns:p14="http://schemas.microsoft.com/office/powerpoint/2010/main" val="82856549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 xmlns:a16="http://schemas.microsoft.com/office/drawing/2014/main" id="{A31F019D-8ECB-4367-939C-E8A021DC7604}"/>
              </a:ext>
            </a:extLst>
          </p:cNvPr>
          <p:cNvPicPr>
            <a:picLocks noGrp="1" noChangeAspect="1"/>
          </p:cNvPicPr>
          <p:nvPr>
            <p:ph idx="4294967295"/>
          </p:nvPr>
        </p:nvPicPr>
        <p:blipFill>
          <a:blip r:embed="rId2"/>
          <a:stretch>
            <a:fillRect/>
          </a:stretch>
        </p:blipFill>
        <p:spPr>
          <a:xfrm>
            <a:off x="0" y="184150"/>
            <a:ext cx="11537950" cy="6489700"/>
          </a:xfrm>
          <a:prstGeom prst="rect">
            <a:avLst/>
          </a:prstGeom>
          <a:ln>
            <a:noFill/>
          </a:ln>
          <a:effectLst>
            <a:outerShdw blurRad="292100" dist="139700" dir="2700000" algn="tl" rotWithShape="0">
              <a:srgbClr val="333333">
                <a:alpha val="65000"/>
              </a:srgbClr>
            </a:outerShdw>
          </a:effectLst>
        </p:spPr>
      </p:pic>
      <p:grpSp>
        <p:nvGrpSpPr>
          <p:cNvPr id="14" name="Group 13">
            <a:extLst>
              <a:ext uri="{FF2B5EF4-FFF2-40B4-BE49-F238E27FC236}">
                <a16:creationId xmlns="" xmlns:a16="http://schemas.microsoft.com/office/drawing/2014/main" id="{065A3935-F209-42BA-A93C-B3354FCA47C8}"/>
              </a:ext>
            </a:extLst>
          </p:cNvPr>
          <p:cNvGrpSpPr/>
          <p:nvPr/>
        </p:nvGrpSpPr>
        <p:grpSpPr>
          <a:xfrm>
            <a:off x="326495" y="180438"/>
            <a:ext cx="11865505" cy="6497121"/>
            <a:chOff x="326495" y="180438"/>
            <a:chExt cx="11865505" cy="6497121"/>
          </a:xfrm>
        </p:grpSpPr>
        <p:sp>
          <p:nvSpPr>
            <p:cNvPr id="13" name="Rectangle 12">
              <a:extLst>
                <a:ext uri="{FF2B5EF4-FFF2-40B4-BE49-F238E27FC236}">
                  <a16:creationId xmlns="" xmlns:a16="http://schemas.microsoft.com/office/drawing/2014/main" id="{AF61E381-1BE2-4653-B71F-18A575C83C57}"/>
                </a:ext>
              </a:extLst>
            </p:cNvPr>
            <p:cNvSpPr/>
            <p:nvPr/>
          </p:nvSpPr>
          <p:spPr>
            <a:xfrm>
              <a:off x="11265429" y="180438"/>
              <a:ext cx="914400" cy="64933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 name="TextBox 2">
              <a:extLst>
                <a:ext uri="{FF2B5EF4-FFF2-40B4-BE49-F238E27FC236}">
                  <a16:creationId xmlns="" xmlns:a16="http://schemas.microsoft.com/office/drawing/2014/main" id="{CC5729C0-07B4-4990-9353-36A1814D3D66}"/>
                </a:ext>
              </a:extLst>
            </p:cNvPr>
            <p:cNvSpPr txBox="1"/>
            <p:nvPr/>
          </p:nvSpPr>
          <p:spPr>
            <a:xfrm>
              <a:off x="3838574" y="180975"/>
              <a:ext cx="4657725" cy="954107"/>
            </a:xfrm>
            <a:prstGeom prst="rect">
              <a:avLst/>
            </a:prstGeom>
            <a:solidFill>
              <a:schemeClr val="accent3">
                <a:lumMod val="40000"/>
                <a:lumOff val="60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2800" dirty="0" smtClean="0">
                  <a:solidFill>
                    <a:prstClr val="black"/>
                  </a:solidFill>
                  <a:latin typeface="Arial" panose="020B0604020202020204" pitchFamily="34" charset="0"/>
                  <a:cs typeface="Arial" panose="020B0604020202020204" pitchFamily="34" charset="0"/>
                </a:rPr>
                <a:t>متعهد بودن به شکستن دیوار بین </a:t>
              </a:r>
            </a:p>
            <a:p>
              <a:pPr marL="0" marR="0" lvl="0" indent="0" algn="ctr" defTabSz="457200" rtl="0" eaLnBrk="1" fontAlgn="auto" latinLnBrk="0" hangingPunct="1">
                <a:lnSpc>
                  <a:spcPct val="100000"/>
                </a:lnSpc>
                <a:spcBef>
                  <a:spcPts val="0"/>
                </a:spcBef>
                <a:spcAft>
                  <a:spcPts val="0"/>
                </a:spcAft>
                <a:buClrTx/>
                <a:buSzTx/>
                <a:buFontTx/>
                <a:buNone/>
                <a:tabLst/>
                <a:defRPr/>
              </a:pPr>
              <a:r>
                <a:rPr lang="fa-IR" sz="2800" dirty="0" smtClean="0">
                  <a:solidFill>
                    <a:prstClr val="black"/>
                  </a:solidFill>
                  <a:latin typeface="Arial" panose="020B0604020202020204" pitchFamily="34" charset="0"/>
                  <a:cs typeface="Arial" panose="020B0604020202020204" pitchFamily="34" charset="0"/>
                </a:rPr>
                <a:t>گروه های آموزشی</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TextBox 4">
              <a:extLst>
                <a:ext uri="{FF2B5EF4-FFF2-40B4-BE49-F238E27FC236}">
                  <a16:creationId xmlns="" xmlns:a16="http://schemas.microsoft.com/office/drawing/2014/main" id="{C9CF0FBB-6E47-4C6A-B43A-6C85767EA8F1}"/>
                </a:ext>
              </a:extLst>
            </p:cNvPr>
            <p:cNvSpPr txBox="1"/>
            <p:nvPr/>
          </p:nvSpPr>
          <p:spPr>
            <a:xfrm>
              <a:off x="8639176" y="180975"/>
              <a:ext cx="3226328" cy="954107"/>
            </a:xfrm>
            <a:prstGeom prst="rect">
              <a:avLst/>
            </a:prstGeom>
            <a:solidFill>
              <a:srgbClr val="FFFF00"/>
            </a:solid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2800" dirty="0" smtClean="0">
                  <a:solidFill>
                    <a:prstClr val="black"/>
                  </a:solidFill>
                  <a:latin typeface="Arial" panose="020B0604020202020204" pitchFamily="34" charset="0"/>
                  <a:cs typeface="Arial" panose="020B0604020202020204" pitchFamily="34" charset="0"/>
                </a:rPr>
                <a:t>رویکرد حمایتی</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2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به</a:t>
              </a:r>
              <a:r>
                <a:rPr kumimoji="0" lang="fa-IR" sz="2800" b="0" i="0" u="none" strike="noStrike" kern="120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 سیاست ها</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6" name="TextBox 5">
              <a:extLst>
                <a:ext uri="{FF2B5EF4-FFF2-40B4-BE49-F238E27FC236}">
                  <a16:creationId xmlns="" xmlns:a16="http://schemas.microsoft.com/office/drawing/2014/main" id="{9D5E7A6F-EE80-4ACC-9E39-D3DEA7086623}"/>
                </a:ext>
              </a:extLst>
            </p:cNvPr>
            <p:cNvSpPr txBox="1"/>
            <p:nvPr/>
          </p:nvSpPr>
          <p:spPr>
            <a:xfrm>
              <a:off x="10086975" y="1544388"/>
              <a:ext cx="2105025" cy="954107"/>
            </a:xfrm>
            <a:prstGeom prst="rect">
              <a:avLst/>
            </a:prstGeom>
            <a:solidFill>
              <a:schemeClr val="accent2">
                <a:lumMod val="60000"/>
                <a:lumOff val="40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2800" dirty="0" smtClean="0">
                  <a:solidFill>
                    <a:prstClr val="black"/>
                  </a:solidFill>
                  <a:latin typeface="Arial" panose="020B0604020202020204" pitchFamily="34" charset="0"/>
                  <a:cs typeface="Arial" panose="020B0604020202020204" pitchFamily="34" charset="0"/>
                </a:rPr>
                <a:t>تشویق و حمایت ازکارکنان</a:t>
              </a:r>
              <a:endParaRPr kumimoji="0" lang="fa-IR"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7" name="TextBox 6">
              <a:extLst>
                <a:ext uri="{FF2B5EF4-FFF2-40B4-BE49-F238E27FC236}">
                  <a16:creationId xmlns="" xmlns:a16="http://schemas.microsoft.com/office/drawing/2014/main" id="{95C48825-4F7B-4995-849C-4C38D77C891E}"/>
                </a:ext>
              </a:extLst>
            </p:cNvPr>
            <p:cNvSpPr txBox="1"/>
            <p:nvPr/>
          </p:nvSpPr>
          <p:spPr>
            <a:xfrm>
              <a:off x="8558883" y="5723452"/>
              <a:ext cx="3371851" cy="954107"/>
            </a:xfrm>
            <a:prstGeom prst="rect">
              <a:avLst/>
            </a:prstGeom>
            <a:solidFill>
              <a:srgbClr val="2CB2C4"/>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2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هدایت بالا به پایین</a:t>
              </a:r>
            </a:p>
            <a:p>
              <a:pPr marL="0" marR="0" lvl="0" indent="0" algn="ctr" defTabSz="457200" rtl="0" eaLnBrk="1" fontAlgn="auto" latinLnBrk="0" hangingPunct="1">
                <a:lnSpc>
                  <a:spcPct val="100000"/>
                </a:lnSpc>
                <a:spcBef>
                  <a:spcPts val="0"/>
                </a:spcBef>
                <a:spcAft>
                  <a:spcPts val="0"/>
                </a:spcAft>
                <a:buClrTx/>
                <a:buSzTx/>
                <a:buFontTx/>
                <a:buNone/>
                <a:tabLst/>
                <a:defRPr/>
              </a:pPr>
              <a:r>
                <a:rPr lang="fa-IR" sz="2800" dirty="0" smtClean="0">
                  <a:solidFill>
                    <a:prstClr val="black"/>
                  </a:solidFill>
                  <a:latin typeface="Arial" panose="020B0604020202020204" pitchFamily="34" charset="0"/>
                  <a:cs typeface="Arial" panose="020B0604020202020204" pitchFamily="34" charset="0"/>
                </a:rPr>
                <a:t>مدیران</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8" name="Rectangle 7">
              <a:extLst>
                <a:ext uri="{FF2B5EF4-FFF2-40B4-BE49-F238E27FC236}">
                  <a16:creationId xmlns="" xmlns:a16="http://schemas.microsoft.com/office/drawing/2014/main" id="{BBF8B42D-B17E-4ECA-9931-9E2374D226CA}"/>
                </a:ext>
              </a:extLst>
            </p:cNvPr>
            <p:cNvSpPr/>
            <p:nvPr/>
          </p:nvSpPr>
          <p:spPr>
            <a:xfrm>
              <a:off x="326495" y="1114694"/>
              <a:ext cx="3499907" cy="16747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9" name="Rectangle 8">
              <a:extLst>
                <a:ext uri="{FF2B5EF4-FFF2-40B4-BE49-F238E27FC236}">
                  <a16:creationId xmlns="" xmlns:a16="http://schemas.microsoft.com/office/drawing/2014/main" id="{0E448112-5714-4916-8F10-42C27C664C71}"/>
                </a:ext>
              </a:extLst>
            </p:cNvPr>
            <p:cNvSpPr/>
            <p:nvPr/>
          </p:nvSpPr>
          <p:spPr>
            <a:xfrm>
              <a:off x="326496" y="4478088"/>
              <a:ext cx="3759559" cy="16747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10" name="TextBox 9">
              <a:extLst>
                <a:ext uri="{FF2B5EF4-FFF2-40B4-BE49-F238E27FC236}">
                  <a16:creationId xmlns="" xmlns:a16="http://schemas.microsoft.com/office/drawing/2014/main" id="{0F292881-6F2D-4D70-B0B2-E1F85906F22A}"/>
                </a:ext>
              </a:extLst>
            </p:cNvPr>
            <p:cNvSpPr txBox="1"/>
            <p:nvPr/>
          </p:nvSpPr>
          <p:spPr>
            <a:xfrm>
              <a:off x="3838574" y="5722918"/>
              <a:ext cx="4550303" cy="954107"/>
            </a:xfrm>
            <a:prstGeom prst="rect">
              <a:avLst/>
            </a:prstGeom>
            <a:solidFill>
              <a:srgbClr val="00B0F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2800" b="0" i="0" u="none" strike="noStrike" kern="1200" cap="none" spc="0" normalizeH="0" baseline="0" noProof="0" dirty="0" smtClean="0">
                  <a:ln>
                    <a:noFill/>
                  </a:ln>
                  <a:solidFill>
                    <a:prstClr val="black"/>
                  </a:solidFill>
                  <a:effectLst/>
                  <a:uLnTx/>
                  <a:uFillTx/>
                  <a:latin typeface="Corbel" panose="020B0503020204020204"/>
                  <a:ea typeface="+mn-ea"/>
                  <a:cs typeface="+mn-cs"/>
                </a:rPr>
                <a:t> </a:t>
              </a:r>
              <a:r>
                <a:rPr kumimoji="0" lang="fa-IR" sz="2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قدردانی از مشارکت فکری و</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2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فنی افراد</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1" name="TextBox 10">
              <a:extLst>
                <a:ext uri="{FF2B5EF4-FFF2-40B4-BE49-F238E27FC236}">
                  <a16:creationId xmlns="" xmlns:a16="http://schemas.microsoft.com/office/drawing/2014/main" id="{AA0AC95A-EC95-4E10-AA79-773FEA4F65F7}"/>
                </a:ext>
              </a:extLst>
            </p:cNvPr>
            <p:cNvSpPr txBox="1"/>
            <p:nvPr/>
          </p:nvSpPr>
          <p:spPr>
            <a:xfrm>
              <a:off x="10614288" y="2885538"/>
              <a:ext cx="1577712" cy="954107"/>
            </a:xfrm>
            <a:prstGeom prst="rect">
              <a:avLst/>
            </a:prstGeom>
            <a:solidFill>
              <a:schemeClr val="accent5">
                <a:lumMod val="60000"/>
                <a:lumOff val="40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2800" dirty="0" smtClean="0">
                  <a:solidFill>
                    <a:prstClr val="black"/>
                  </a:solidFill>
                  <a:latin typeface="Arial" panose="020B0604020202020204" pitchFamily="34" charset="0"/>
                  <a:cs typeface="Arial" panose="020B0604020202020204" pitchFamily="34" charset="0"/>
                </a:rPr>
                <a:t>پشتیبانی مالی</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2" name="TextBox 11">
              <a:extLst>
                <a:ext uri="{FF2B5EF4-FFF2-40B4-BE49-F238E27FC236}">
                  <a16:creationId xmlns="" xmlns:a16="http://schemas.microsoft.com/office/drawing/2014/main" id="{D6E36BD2-3751-456D-84AC-FDCB7B58E978}"/>
                </a:ext>
              </a:extLst>
            </p:cNvPr>
            <p:cNvSpPr txBox="1"/>
            <p:nvPr/>
          </p:nvSpPr>
          <p:spPr>
            <a:xfrm>
              <a:off x="10224655" y="4151826"/>
              <a:ext cx="1955174" cy="954107"/>
            </a:xfrm>
            <a:prstGeom prst="rect">
              <a:avLst/>
            </a:prstGeom>
            <a:solidFill>
              <a:srgbClr val="6699FF"/>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2800" b="0"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ایجاد زبان مشترک</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grpSp>
      <p:sp>
        <p:nvSpPr>
          <p:cNvPr id="15" name="TextBox 14">
            <a:extLst>
              <a:ext uri="{FF2B5EF4-FFF2-40B4-BE49-F238E27FC236}">
                <a16:creationId xmlns="" xmlns:a16="http://schemas.microsoft.com/office/drawing/2014/main" id="{0F84C7B9-206F-4DC6-A480-BF06F1663D0E}"/>
              </a:ext>
            </a:extLst>
          </p:cNvPr>
          <p:cNvSpPr txBox="1"/>
          <p:nvPr/>
        </p:nvSpPr>
        <p:spPr>
          <a:xfrm>
            <a:off x="156574" y="2962482"/>
            <a:ext cx="2750582"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3600" dirty="0" smtClean="0">
                <a:solidFill>
                  <a:prstClr val="black"/>
                </a:solidFill>
                <a:latin typeface="Arial" panose="020B0604020202020204" pitchFamily="34" charset="0"/>
                <a:cs typeface="Arial" panose="020B0604020202020204" pitchFamily="34" charset="0"/>
              </a:rPr>
              <a:t>رهبری در</a:t>
            </a:r>
          </a:p>
          <a:p>
            <a:pPr marL="0" marR="0" lvl="0" indent="0" algn="ctr" defTabSz="457200" rtl="0" eaLnBrk="1" fontAlgn="auto" latinLnBrk="0" hangingPunct="1">
              <a:lnSpc>
                <a:spcPct val="100000"/>
              </a:lnSpc>
              <a:spcBef>
                <a:spcPts val="0"/>
              </a:spcBef>
              <a:spcAft>
                <a:spcPts val="0"/>
              </a:spcAft>
              <a:buClrTx/>
              <a:buSzTx/>
              <a:buFontTx/>
              <a:buNone/>
              <a:tabLst/>
              <a:defRPr/>
            </a:pPr>
            <a:r>
              <a:rPr lang="fa-IR" sz="3600" dirty="0" smtClean="0">
                <a:solidFill>
                  <a:prstClr val="black"/>
                </a:solidFill>
                <a:latin typeface="Arial" panose="020B0604020202020204" pitchFamily="34" charset="0"/>
                <a:cs typeface="Arial" panose="020B0604020202020204" pitchFamily="34" charset="0"/>
              </a:rPr>
              <a:t>همگرایی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734797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0316" y="2021983"/>
            <a:ext cx="8787684" cy="3387144"/>
          </a:xfrm>
          <a:solidFill>
            <a:srgbClr val="FFC000"/>
          </a:solidFill>
        </p:spPr>
        <p:style>
          <a:lnRef idx="1">
            <a:schemeClr val="accent1"/>
          </a:lnRef>
          <a:fillRef idx="2">
            <a:schemeClr val="accent1"/>
          </a:fillRef>
          <a:effectRef idx="1">
            <a:schemeClr val="accent1"/>
          </a:effectRef>
          <a:fontRef idx="minor">
            <a:schemeClr val="dk1"/>
          </a:fontRef>
        </p:style>
        <p:txBody>
          <a:bodyPr>
            <a:normAutofit/>
          </a:bodyPr>
          <a:lstStyle/>
          <a:p>
            <a:r>
              <a:rPr lang="ar-IQ" sz="4900" b="1" dirty="0" smtClean="0">
                <a:cs typeface="B Nazanin" panose="00000400000000000000" pitchFamily="2" charset="-78"/>
              </a:rPr>
              <a:t>موانع </a:t>
            </a:r>
            <a:r>
              <a:rPr lang="fa-IR" sz="4900" b="1" dirty="0" smtClean="0">
                <a:cs typeface="B Nazanin" panose="00000400000000000000" pitchFamily="2" charset="-78"/>
              </a:rPr>
              <a:t>و  تسهیل کننده های </a:t>
            </a:r>
            <a:r>
              <a:rPr lang="ar-IQ" sz="4900" b="1" dirty="0" smtClean="0">
                <a:cs typeface="B Nazanin" panose="00000400000000000000" pitchFamily="2" charset="-78"/>
              </a:rPr>
              <a:t>اجرای همگرایی</a:t>
            </a:r>
            <a:r>
              <a:rPr lang="fa-IR" sz="4900" b="1" dirty="0" smtClean="0">
                <a:cs typeface="B Nazanin" panose="00000400000000000000" pitchFamily="2" charset="-78"/>
              </a:rPr>
              <a:t> علوم</a:t>
            </a:r>
            <a:r>
              <a:rPr lang="ar-IQ" sz="4900" b="1" dirty="0" smtClean="0">
                <a:cs typeface="B Nazanin" panose="00000400000000000000" pitchFamily="2" charset="-78"/>
              </a:rPr>
              <a:t> در دانشگاه های علوم پزشکی شمال غرب ایران</a:t>
            </a:r>
            <a:r>
              <a:rPr lang="fa-IR" sz="4900" b="1" dirty="0" smtClean="0">
                <a:cs typeface="B Nazanin" panose="00000400000000000000" pitchFamily="2" charset="-78"/>
              </a:rPr>
              <a:t>(نتایج مقاله کیفی)</a:t>
            </a:r>
            <a:endParaRPr lang="en-US" sz="4900" b="1" dirty="0">
              <a:cs typeface="B Nazanin" panose="00000400000000000000" pitchFamily="2" charset="-78"/>
            </a:endParaRPr>
          </a:p>
        </p:txBody>
      </p:sp>
      <p:sp>
        <p:nvSpPr>
          <p:cNvPr id="3" name="Subtitle 2"/>
          <p:cNvSpPr>
            <a:spLocks noGrp="1"/>
          </p:cNvSpPr>
          <p:nvPr>
            <p:ph type="subTitle" idx="1"/>
          </p:nvPr>
        </p:nvSpPr>
        <p:spPr/>
        <p:txBody>
          <a:bodyPr/>
          <a:lstStyle/>
          <a:p>
            <a:endParaRPr lang="fa-IR" dirty="0" smtClean="0">
              <a:cs typeface="B Nazanin" panose="00000400000000000000" pitchFamily="2" charset="-78"/>
            </a:endParaRPr>
          </a:p>
          <a:p>
            <a:endParaRPr lang="en-US" dirty="0">
              <a:cs typeface="B Nazanin" panose="00000400000000000000" pitchFamily="2" charset="-78"/>
            </a:endParaRPr>
          </a:p>
        </p:txBody>
      </p:sp>
    </p:spTree>
    <p:extLst>
      <p:ext uri="{BB962C8B-B14F-4D97-AF65-F5344CB8AC3E}">
        <p14:creationId xmlns:p14="http://schemas.microsoft.com/office/powerpoint/2010/main" val="33264519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مقدمه</a:t>
            </a:r>
            <a:endParaRPr lang="en-US" dirty="0">
              <a:cs typeface="B Nazanin" panose="00000400000000000000" pitchFamily="2" charset="-78"/>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rtl="1">
              <a:lnSpc>
                <a:spcPct val="150000"/>
              </a:lnSpc>
            </a:pPr>
            <a:r>
              <a:rPr lang="ar-IQ" b="1" dirty="0" smtClean="0">
                <a:cs typeface="B Nazanin" panose="00000400000000000000" pitchFamily="2" charset="-78"/>
              </a:rPr>
              <a:t>با توجه </a:t>
            </a:r>
            <a:r>
              <a:rPr lang="fa-IR" b="1" dirty="0" smtClean="0">
                <a:cs typeface="B Nazanin" panose="00000400000000000000" pitchFamily="2" charset="-78"/>
              </a:rPr>
              <a:t>به اینکه موانع و تسهیل کننده های اجرای همگرایی علوم در هر مجموعه </a:t>
            </a:r>
            <a:r>
              <a:rPr lang="ar-IQ" b="1" dirty="0" smtClean="0">
                <a:cs typeface="B Nazanin" panose="00000400000000000000" pitchFamily="2" charset="-78"/>
              </a:rPr>
              <a:t>نظام سلامت هر کشور می تواند متفاوت باشد</a:t>
            </a:r>
            <a:r>
              <a:rPr lang="fa-IR" b="1" dirty="0" smtClean="0">
                <a:cs typeface="B Nazanin" panose="00000400000000000000" pitchFamily="2" charset="-78"/>
              </a:rPr>
              <a:t>.</a:t>
            </a:r>
          </a:p>
          <a:p>
            <a:pPr algn="just" rtl="1">
              <a:lnSpc>
                <a:spcPct val="150000"/>
              </a:lnSpc>
            </a:pPr>
            <a:r>
              <a:rPr lang="fa-IR" b="1" dirty="0" smtClean="0">
                <a:cs typeface="B Nazanin" panose="00000400000000000000" pitchFamily="2" charset="-78"/>
              </a:rPr>
              <a:t> </a:t>
            </a:r>
            <a:r>
              <a:rPr lang="ar-IQ" b="1" dirty="0" smtClean="0">
                <a:cs typeface="B Nazanin" panose="00000400000000000000" pitchFamily="2" charset="-78"/>
              </a:rPr>
              <a:t>شناسایی این عوامل برای بهبود هر چه بیشتر اجرای آن ضروری است. هدف از این مطالعه بررسی موانع </a:t>
            </a:r>
            <a:r>
              <a:rPr lang="fa-IR" b="1" dirty="0" smtClean="0">
                <a:cs typeface="B Nazanin" panose="00000400000000000000" pitchFamily="2" charset="-78"/>
              </a:rPr>
              <a:t> و تسهیل کننده های اجرای همگرایی علوم</a:t>
            </a:r>
            <a:r>
              <a:rPr lang="ar-IQ" b="1" dirty="0" smtClean="0">
                <a:cs typeface="B Nazanin" panose="00000400000000000000" pitchFamily="2" charset="-78"/>
              </a:rPr>
              <a:t> در دانشگاه های منتخب شمال غرب ایران بود.</a:t>
            </a:r>
            <a:endParaRPr lang="en-US" b="1" dirty="0">
              <a:cs typeface="B Nazanin" panose="00000400000000000000" pitchFamily="2" charset="-78"/>
            </a:endParaRPr>
          </a:p>
        </p:txBody>
      </p:sp>
    </p:spTree>
    <p:extLst>
      <p:ext uri="{BB962C8B-B14F-4D97-AF65-F5344CB8AC3E}">
        <p14:creationId xmlns:p14="http://schemas.microsoft.com/office/powerpoint/2010/main" val="230712929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69" y="107548"/>
            <a:ext cx="10095963" cy="909883"/>
          </a:xfrm>
        </p:spPr>
        <p:txBody>
          <a:bodyPr/>
          <a:lstStyle/>
          <a:p>
            <a:pPr algn="r" rtl="1"/>
            <a:r>
              <a:rPr lang="fa-IR" dirty="0" smtClean="0">
                <a:cs typeface="B Nazanin" panose="00000400000000000000" pitchFamily="2" charset="-78"/>
              </a:rPr>
              <a:t>مواد و روش ها</a:t>
            </a:r>
          </a:p>
        </p:txBody>
      </p:sp>
      <p:sp>
        <p:nvSpPr>
          <p:cNvPr id="3" name="Content Placeholder 2"/>
          <p:cNvSpPr>
            <a:spLocks noGrp="1"/>
          </p:cNvSpPr>
          <p:nvPr>
            <p:ph idx="1"/>
          </p:nvPr>
        </p:nvSpPr>
        <p:spPr>
          <a:xfrm>
            <a:off x="865031" y="1352282"/>
            <a:ext cx="10970654" cy="5004985"/>
          </a:xfrm>
        </p:spPr>
        <p:style>
          <a:lnRef idx="1">
            <a:schemeClr val="accent4"/>
          </a:lnRef>
          <a:fillRef idx="2">
            <a:schemeClr val="accent4"/>
          </a:fillRef>
          <a:effectRef idx="1">
            <a:schemeClr val="accent4"/>
          </a:effectRef>
          <a:fontRef idx="minor">
            <a:schemeClr val="dk1"/>
          </a:fontRef>
        </p:style>
        <p:txBody>
          <a:bodyPr>
            <a:normAutofit/>
          </a:bodyPr>
          <a:lstStyle/>
          <a:p>
            <a:pPr algn="just" rtl="1"/>
            <a:r>
              <a:rPr lang="ar-IQ" b="1" dirty="0">
                <a:solidFill>
                  <a:schemeClr val="dk1"/>
                </a:solidFill>
                <a:cs typeface="B Nazanin" panose="00000400000000000000" pitchFamily="2" charset="-78"/>
              </a:rPr>
              <a:t>یک مطالعه اکتشافی کیفی با استفاده از مصاحبه های نیمه ساختاریافته و بحث های گروهی متمرکز در سال </a:t>
            </a:r>
            <a:r>
              <a:rPr lang="fa-IR" b="1" dirty="0">
                <a:solidFill>
                  <a:schemeClr val="dk1"/>
                </a:solidFill>
                <a:cs typeface="B Nazanin" panose="00000400000000000000" pitchFamily="2" charset="-78"/>
              </a:rPr>
              <a:t>1402</a:t>
            </a:r>
            <a:r>
              <a:rPr lang="ar-IQ" b="1" dirty="0">
                <a:solidFill>
                  <a:schemeClr val="dk1"/>
                </a:solidFill>
                <a:cs typeface="B Nazanin" panose="00000400000000000000" pitchFamily="2" charset="-78"/>
              </a:rPr>
              <a:t> انجام شد. </a:t>
            </a:r>
            <a:endParaRPr lang="fa-IR" b="1" dirty="0" smtClean="0">
              <a:solidFill>
                <a:schemeClr val="dk1"/>
              </a:solidFill>
              <a:cs typeface="B Nazanin" panose="00000400000000000000" pitchFamily="2" charset="-78"/>
            </a:endParaRPr>
          </a:p>
          <a:p>
            <a:pPr algn="just" rtl="1"/>
            <a:r>
              <a:rPr lang="ar-IQ" b="1" dirty="0" smtClean="0">
                <a:solidFill>
                  <a:schemeClr val="dk1"/>
                </a:solidFill>
                <a:cs typeface="B Nazanin" panose="00000400000000000000" pitchFamily="2" charset="-78"/>
              </a:rPr>
              <a:t>قبل </a:t>
            </a:r>
            <a:r>
              <a:rPr lang="ar-IQ" b="1" dirty="0">
                <a:solidFill>
                  <a:schemeClr val="dk1"/>
                </a:solidFill>
                <a:cs typeface="B Nazanin" panose="00000400000000000000" pitchFamily="2" charset="-78"/>
              </a:rPr>
              <a:t>از شروع جمع آوری داده ها، مطالعه و اهداف آن برای شرکت کنندگان توضیح داده شد و رضایت آگاهانه آنها اخذ شد. </a:t>
            </a:r>
            <a:endParaRPr lang="fa-IR" b="1" dirty="0" smtClean="0">
              <a:solidFill>
                <a:schemeClr val="dk1"/>
              </a:solidFill>
              <a:cs typeface="B Nazanin" panose="00000400000000000000" pitchFamily="2" charset="-78"/>
            </a:endParaRPr>
          </a:p>
          <a:p>
            <a:pPr algn="just" rtl="1"/>
            <a:r>
              <a:rPr lang="ar-IQ" b="1" dirty="0" smtClean="0">
                <a:solidFill>
                  <a:schemeClr val="dk1"/>
                </a:solidFill>
                <a:cs typeface="B Nazanin" panose="00000400000000000000" pitchFamily="2" charset="-78"/>
              </a:rPr>
              <a:t>سپس،</a:t>
            </a:r>
            <a:r>
              <a:rPr lang="fa-IR" b="1" dirty="0">
                <a:solidFill>
                  <a:schemeClr val="dk1"/>
                </a:solidFill>
                <a:cs typeface="B Nazanin" panose="00000400000000000000" pitchFamily="2" charset="-78"/>
              </a:rPr>
              <a:t>مصاحبه و بحث ها</a:t>
            </a:r>
            <a:r>
              <a:rPr lang="ar-IQ" b="1" dirty="0">
                <a:solidFill>
                  <a:schemeClr val="dk1"/>
                </a:solidFill>
                <a:cs typeface="B Nazanin" panose="00000400000000000000" pitchFamily="2" charset="-78"/>
              </a:rPr>
              <a:t> </a:t>
            </a:r>
            <a:r>
              <a:rPr lang="fa-IR" b="1" dirty="0">
                <a:solidFill>
                  <a:schemeClr val="dk1"/>
                </a:solidFill>
                <a:cs typeface="B Nazanin" panose="00000400000000000000" pitchFamily="2" charset="-78"/>
              </a:rPr>
              <a:t>ت</a:t>
            </a:r>
            <a:r>
              <a:rPr lang="ar-IQ" b="1" dirty="0">
                <a:solidFill>
                  <a:schemeClr val="dk1"/>
                </a:solidFill>
                <a:cs typeface="B Nazanin" panose="00000400000000000000" pitchFamily="2" charset="-78"/>
              </a:rPr>
              <a:t>وسط تیم تحقیقاتی آموزش دیده </a:t>
            </a:r>
            <a:r>
              <a:rPr lang="fa-IR" b="1" dirty="0">
                <a:solidFill>
                  <a:schemeClr val="dk1"/>
                </a:solidFill>
                <a:cs typeface="B Nazanin" panose="00000400000000000000" pitchFamily="2" charset="-78"/>
              </a:rPr>
              <a:t>مطابق </a:t>
            </a:r>
            <a:r>
              <a:rPr lang="ar-IQ" b="1" dirty="0">
                <a:solidFill>
                  <a:schemeClr val="dk1"/>
                </a:solidFill>
                <a:cs typeface="B Nazanin" panose="00000400000000000000" pitchFamily="2" charset="-78"/>
              </a:rPr>
              <a:t>راهنماهای مصاحبه</a:t>
            </a:r>
            <a:r>
              <a:rPr lang="fa-IR" b="1" dirty="0">
                <a:solidFill>
                  <a:schemeClr val="dk1"/>
                </a:solidFill>
                <a:cs typeface="B Nazanin" panose="00000400000000000000" pitchFamily="2" charset="-78"/>
              </a:rPr>
              <a:t> </a:t>
            </a:r>
            <a:r>
              <a:rPr lang="ar-IQ" b="1" dirty="0">
                <a:solidFill>
                  <a:schemeClr val="dk1"/>
                </a:solidFill>
                <a:cs typeface="B Nazanin" panose="00000400000000000000" pitchFamily="2" charset="-78"/>
              </a:rPr>
              <a:t>انجام شد. </a:t>
            </a:r>
            <a:endParaRPr lang="fa-IR" b="1" dirty="0" smtClean="0">
              <a:solidFill>
                <a:schemeClr val="dk1"/>
              </a:solidFill>
              <a:cs typeface="B Nazanin" panose="00000400000000000000" pitchFamily="2" charset="-78"/>
            </a:endParaRPr>
          </a:p>
          <a:p>
            <a:pPr algn="just" rtl="1"/>
            <a:r>
              <a:rPr lang="ar-IQ" b="1" dirty="0" smtClean="0">
                <a:solidFill>
                  <a:schemeClr val="dk1"/>
                </a:solidFill>
                <a:cs typeface="B Nazanin" panose="00000400000000000000" pitchFamily="2" charset="-78"/>
              </a:rPr>
              <a:t>در </a:t>
            </a:r>
            <a:r>
              <a:rPr lang="ar-IQ" b="1" dirty="0">
                <a:solidFill>
                  <a:schemeClr val="dk1"/>
                </a:solidFill>
                <a:cs typeface="B Nazanin" panose="00000400000000000000" pitchFamily="2" charset="-78"/>
              </a:rPr>
              <a:t>مجموع، 16 مصاحبه</a:t>
            </a:r>
            <a:r>
              <a:rPr lang="en-US" b="1" dirty="0">
                <a:solidFill>
                  <a:schemeClr val="dk1"/>
                </a:solidFill>
                <a:cs typeface="B Nazanin" panose="00000400000000000000" pitchFamily="2" charset="-78"/>
              </a:rPr>
              <a:t> </a:t>
            </a:r>
            <a:r>
              <a:rPr lang="ar-IQ" b="1" dirty="0">
                <a:solidFill>
                  <a:schemeClr val="dk1"/>
                </a:solidFill>
                <a:cs typeface="B Nazanin" panose="00000400000000000000" pitchFamily="2" charset="-78"/>
              </a:rPr>
              <a:t>و 5 بحث های گروهی</a:t>
            </a:r>
            <a:r>
              <a:rPr lang="en-US" b="1" dirty="0">
                <a:solidFill>
                  <a:schemeClr val="dk1"/>
                </a:solidFill>
                <a:cs typeface="B Nazanin" panose="00000400000000000000" pitchFamily="2" charset="-78"/>
              </a:rPr>
              <a:t> </a:t>
            </a:r>
            <a:r>
              <a:rPr lang="ar-IQ" b="1" dirty="0">
                <a:solidFill>
                  <a:schemeClr val="dk1"/>
                </a:solidFill>
                <a:cs typeface="B Nazanin" panose="00000400000000000000" pitchFamily="2" charset="-78"/>
              </a:rPr>
              <a:t>با اعضای هیئت علمی از دانشگاه های مختلف انجام شد. شرکت کنندگان با روش نمونه گیری هدفمند انتخاب شدند. </a:t>
            </a:r>
            <a:endParaRPr lang="fa-IR" b="1" dirty="0" smtClean="0">
              <a:solidFill>
                <a:schemeClr val="dk1"/>
              </a:solidFill>
              <a:cs typeface="B Nazanin" panose="00000400000000000000" pitchFamily="2" charset="-78"/>
            </a:endParaRPr>
          </a:p>
          <a:p>
            <a:pPr algn="just" rtl="1"/>
            <a:r>
              <a:rPr lang="ar-IQ" b="1" dirty="0" smtClean="0">
                <a:solidFill>
                  <a:schemeClr val="dk1"/>
                </a:solidFill>
                <a:cs typeface="B Nazanin" panose="00000400000000000000" pitchFamily="2" charset="-78"/>
              </a:rPr>
              <a:t>همه </a:t>
            </a:r>
            <a:r>
              <a:rPr lang="fa-IR" b="1" dirty="0">
                <a:solidFill>
                  <a:schemeClr val="dk1"/>
                </a:solidFill>
                <a:cs typeface="B Nazanin" panose="00000400000000000000" pitchFamily="2" charset="-78"/>
              </a:rPr>
              <a:t>مصاحبه و بحث ها</a:t>
            </a:r>
            <a:r>
              <a:rPr lang="ar-IQ" b="1" dirty="0">
                <a:solidFill>
                  <a:schemeClr val="dk1"/>
                </a:solidFill>
                <a:cs typeface="B Nazanin" panose="00000400000000000000" pitchFamily="2" charset="-78"/>
              </a:rPr>
              <a:t> ها به صورت صوتی ضبط شدند و متعاقباً کلمه به کلمه </a:t>
            </a:r>
            <a:r>
              <a:rPr lang="fa-IR" b="1" dirty="0">
                <a:solidFill>
                  <a:schemeClr val="dk1"/>
                </a:solidFill>
                <a:cs typeface="B Nazanin" panose="00000400000000000000" pitchFamily="2" charset="-78"/>
              </a:rPr>
              <a:t>پیاده</a:t>
            </a:r>
            <a:r>
              <a:rPr lang="ar-IQ" b="1" dirty="0">
                <a:solidFill>
                  <a:schemeClr val="dk1"/>
                </a:solidFill>
                <a:cs typeface="B Nazanin" panose="00000400000000000000" pitchFamily="2" charset="-78"/>
              </a:rPr>
              <a:t> شدند. تجزیه و تحلیل چارچوب </a:t>
            </a:r>
            <a:r>
              <a:rPr lang="fa-IR" b="1" dirty="0">
                <a:solidFill>
                  <a:schemeClr val="dk1"/>
                </a:solidFill>
                <a:cs typeface="B Nazanin" panose="00000400000000000000" pitchFamily="2" charset="-78"/>
              </a:rPr>
              <a:t>بکارگرفته شد</a:t>
            </a:r>
            <a:r>
              <a:rPr lang="ar-IQ" b="1" dirty="0">
                <a:solidFill>
                  <a:schemeClr val="dk1"/>
                </a:solidFill>
                <a:cs typeface="B Nazanin" panose="00000400000000000000" pitchFamily="2" charset="-78"/>
              </a:rPr>
              <a:t>.</a:t>
            </a:r>
            <a:endParaRPr lang="en-US" b="1" dirty="0">
              <a:solidFill>
                <a:schemeClr val="dk1"/>
              </a:solidFill>
              <a:cs typeface="B Nazanin" panose="00000400000000000000" pitchFamily="2" charset="-78"/>
            </a:endParaRPr>
          </a:p>
        </p:txBody>
      </p:sp>
    </p:spTree>
    <p:extLst>
      <p:ext uri="{BB962C8B-B14F-4D97-AF65-F5344CB8AC3E}">
        <p14:creationId xmlns:p14="http://schemas.microsoft.com/office/powerpoint/2010/main" val="241833941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0基础考雅思6.5要多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3347" y="695459"/>
            <a:ext cx="8667482" cy="570534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66718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یافته ها</a:t>
            </a:r>
            <a:endParaRPr lang="en-US" dirty="0">
              <a:cs typeface="B Nazanin" panose="00000400000000000000" pitchFamily="2" charset="-78"/>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rtl="1">
              <a:lnSpc>
                <a:spcPct val="150000"/>
              </a:lnSpc>
            </a:pPr>
            <a:r>
              <a:rPr lang="ar-IQ" b="1" dirty="0" smtClean="0">
                <a:cs typeface="B Nazanin" panose="00000400000000000000" pitchFamily="2" charset="-78"/>
              </a:rPr>
              <a:t>این مطالعه نشان داد که برای اجرای رویکرد همگرایی باید موانعی</a:t>
            </a:r>
            <a:r>
              <a:rPr lang="fa-IR" b="1" dirty="0" smtClean="0">
                <a:cs typeface="B Nazanin" panose="00000400000000000000" pitchFamily="2" charset="-78"/>
              </a:rPr>
              <a:t> و تسهیل کننده هایی</a:t>
            </a:r>
            <a:r>
              <a:rPr lang="ar-IQ" b="1" dirty="0" smtClean="0">
                <a:cs typeface="B Nazanin" panose="00000400000000000000" pitchFamily="2" charset="-78"/>
              </a:rPr>
              <a:t> را در حوزه های زیر در نظر گرفت:</a:t>
            </a:r>
            <a:endParaRPr lang="fa-IR" b="1" dirty="0" smtClean="0">
              <a:cs typeface="B Nazanin" panose="00000400000000000000" pitchFamily="2" charset="-78"/>
            </a:endParaRPr>
          </a:p>
          <a:p>
            <a:pPr algn="just" rtl="1">
              <a:lnSpc>
                <a:spcPct val="150000"/>
              </a:lnSpc>
            </a:pPr>
            <a:r>
              <a:rPr lang="ar-IQ" b="1" dirty="0" smtClean="0">
                <a:cs typeface="B Nazanin" panose="00000400000000000000" pitchFamily="2" charset="-78"/>
              </a:rPr>
              <a:t> </a:t>
            </a:r>
            <a:r>
              <a:rPr lang="fa-IR" b="1" dirty="0" smtClean="0">
                <a:solidFill>
                  <a:srgbClr val="0070C0"/>
                </a:solidFill>
                <a:cs typeface="B Nazanin" panose="00000400000000000000" pitchFamily="2" charset="-78"/>
              </a:rPr>
              <a:t>سیستمی</a:t>
            </a:r>
            <a:r>
              <a:rPr lang="fa-IR" b="1" dirty="0">
                <a:solidFill>
                  <a:srgbClr val="0070C0"/>
                </a:solidFill>
                <a:cs typeface="B Nazanin" panose="00000400000000000000" pitchFamily="2" charset="-78"/>
              </a:rPr>
              <a:t>،</a:t>
            </a:r>
            <a:r>
              <a:rPr lang="ar-YE" b="1" dirty="0">
                <a:solidFill>
                  <a:srgbClr val="0070C0"/>
                </a:solidFill>
                <a:cs typeface="B Nazanin" panose="00000400000000000000" pitchFamily="2" charset="-78"/>
              </a:rPr>
              <a:t> منابع انسانی</a:t>
            </a:r>
            <a:r>
              <a:rPr lang="fa-IR" b="1" dirty="0">
                <a:solidFill>
                  <a:srgbClr val="0070C0"/>
                </a:solidFill>
                <a:cs typeface="B Nazanin" panose="00000400000000000000" pitchFamily="2" charset="-78"/>
              </a:rPr>
              <a:t>، سازماندهی، فرآیندهای </a:t>
            </a:r>
            <a:r>
              <a:rPr lang="fa-IR" b="1" dirty="0" smtClean="0">
                <a:solidFill>
                  <a:srgbClr val="0070C0"/>
                </a:solidFill>
                <a:cs typeface="B Nazanin" panose="00000400000000000000" pitchFamily="2" charset="-78"/>
              </a:rPr>
              <a:t>آموزشی، مدیریت </a:t>
            </a:r>
            <a:r>
              <a:rPr lang="fa-IR" b="1" dirty="0">
                <a:solidFill>
                  <a:srgbClr val="0070C0"/>
                </a:solidFill>
                <a:cs typeface="B Nazanin" panose="00000400000000000000" pitchFamily="2" charset="-78"/>
              </a:rPr>
              <a:t>و پشتیبانی، زیرساخت، عوامل فردی و بخشی، عوامل بین رشته ای و آموزشی </a:t>
            </a:r>
          </a:p>
          <a:p>
            <a:pPr algn="just" rtl="1">
              <a:lnSpc>
                <a:spcPct val="150000"/>
              </a:lnSpc>
            </a:pPr>
            <a:r>
              <a:rPr lang="ar-IQ" b="1" dirty="0" smtClean="0">
                <a:cs typeface="B Nazanin" panose="00000400000000000000" pitchFamily="2" charset="-78"/>
              </a:rPr>
              <a:t> </a:t>
            </a:r>
            <a:r>
              <a:rPr lang="fa-IR" b="1" dirty="0" smtClean="0">
                <a:cs typeface="B Nazanin" panose="00000400000000000000" pitchFamily="2" charset="-78"/>
              </a:rPr>
              <a:t>زیر</a:t>
            </a:r>
            <a:r>
              <a:rPr lang="ar-IQ" b="1" dirty="0" smtClean="0">
                <a:cs typeface="B Nazanin" panose="00000400000000000000" pitchFamily="2" charset="-78"/>
              </a:rPr>
              <a:t>دامنه های شناسایی شده در 27 زیرمضمون دسته بندی شدند.</a:t>
            </a:r>
            <a:endParaRPr lang="fa-IR" b="1" dirty="0" smtClean="0">
              <a:cs typeface="B Nazanin" panose="00000400000000000000" pitchFamily="2" charset="-78"/>
            </a:endParaRPr>
          </a:p>
          <a:p>
            <a:pPr algn="just" rtl="1">
              <a:lnSpc>
                <a:spcPct val="150000"/>
              </a:lnSpc>
            </a:pPr>
            <a:r>
              <a:rPr lang="fa-IR" b="1" dirty="0" smtClean="0">
                <a:cs typeface="B Nazanin" panose="00000400000000000000" pitchFamily="2" charset="-78"/>
              </a:rPr>
              <a:t>در ادامه به برخی از آنها بطور مختصر اشاره میگردد.</a:t>
            </a:r>
            <a:endParaRPr lang="en-US" b="1" dirty="0">
              <a:cs typeface="B Nazanin" panose="00000400000000000000" pitchFamily="2" charset="-78"/>
            </a:endParaRPr>
          </a:p>
        </p:txBody>
      </p:sp>
    </p:spTree>
    <p:extLst>
      <p:ext uri="{BB962C8B-B14F-4D97-AF65-F5344CB8AC3E}">
        <p14:creationId xmlns:p14="http://schemas.microsoft.com/office/powerpoint/2010/main" val="2895525287"/>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91" y="210578"/>
            <a:ext cx="10405056" cy="1103067"/>
          </a:xfrm>
        </p:spPr>
        <p:txBody>
          <a:bodyPr>
            <a:noAutofit/>
          </a:bodyPr>
          <a:lstStyle/>
          <a:p>
            <a:pPr algn="r" rtl="1"/>
            <a:r>
              <a:rPr lang="fa-IR" sz="3200" b="1" dirty="0" smtClean="0">
                <a:cs typeface="B Nazanin" panose="00000400000000000000" pitchFamily="2" charset="-78"/>
              </a:rPr>
              <a:t>موانع و تسهیل کننده های </a:t>
            </a:r>
            <a:r>
              <a:rPr lang="fa-IR" sz="3200" b="1" dirty="0">
                <a:cs typeface="B Nazanin" panose="00000400000000000000" pitchFamily="2" charset="-78"/>
              </a:rPr>
              <a:t>سیستمی: حاکمیت</a:t>
            </a:r>
            <a:r>
              <a:rPr lang="ar-YE" sz="3200" b="1" dirty="0">
                <a:cs typeface="B Nazanin" panose="00000400000000000000" pitchFamily="2" charset="-78"/>
              </a:rPr>
              <a:t> و رهبری</a:t>
            </a:r>
            <a:r>
              <a:rPr lang="fa-IR" sz="3200" b="1" dirty="0">
                <a:cs typeface="B Nazanin" panose="00000400000000000000" pitchFamily="2" charset="-78"/>
              </a:rPr>
              <a:t/>
            </a:r>
            <a:br>
              <a:rPr lang="fa-IR" sz="3200" b="1" dirty="0">
                <a:cs typeface="B Nazanin" panose="00000400000000000000" pitchFamily="2" charset="-78"/>
              </a:rPr>
            </a:br>
            <a:endParaRPr lang="en-US" sz="3200" b="1" dirty="0">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95513340"/>
              </p:ext>
            </p:extLst>
          </p:nvPr>
        </p:nvGraphicFramePr>
        <p:xfrm>
          <a:off x="708338" y="914400"/>
          <a:ext cx="11269014" cy="5576906"/>
        </p:xfrm>
        <a:graphic>
          <a:graphicData uri="http://schemas.openxmlformats.org/drawingml/2006/table">
            <a:tbl>
              <a:tblPr rtl="1" firstRow="1" firstCol="1" bandRow="1">
                <a:tableStyleId>{5DA37D80-6434-44D0-A028-1B22A696006F}</a:tableStyleId>
              </a:tblPr>
              <a:tblGrid>
                <a:gridCol w="5359036">
                  <a:extLst>
                    <a:ext uri="{9D8B030D-6E8A-4147-A177-3AD203B41FA5}">
                      <a16:colId xmlns="" xmlns:a16="http://schemas.microsoft.com/office/drawing/2014/main" val="4287491745"/>
                    </a:ext>
                  </a:extLst>
                </a:gridCol>
                <a:gridCol w="5909978">
                  <a:extLst>
                    <a:ext uri="{9D8B030D-6E8A-4147-A177-3AD203B41FA5}">
                      <a16:colId xmlns="" xmlns:a16="http://schemas.microsoft.com/office/drawing/2014/main" val="2390608897"/>
                    </a:ext>
                  </a:extLst>
                </a:gridCol>
              </a:tblGrid>
              <a:tr h="300024">
                <a:tc>
                  <a:txBody>
                    <a:bodyPr/>
                    <a:lstStyle/>
                    <a:p>
                      <a:pPr marR="71755" algn="ctr" rtl="1">
                        <a:lnSpc>
                          <a:spcPct val="107000"/>
                        </a:lnSpc>
                        <a:spcAft>
                          <a:spcPts val="0"/>
                        </a:spcAft>
                      </a:pPr>
                      <a:r>
                        <a:rPr lang="fa-IR" sz="2000" dirty="0">
                          <a:effectLst/>
                        </a:rPr>
                        <a:t>موارد مربوط به موانع و چالش ها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07000"/>
                        </a:lnSpc>
                        <a:spcAft>
                          <a:spcPts val="0"/>
                        </a:spcAft>
                      </a:pPr>
                      <a:r>
                        <a:rPr lang="fa-IR" sz="2000" dirty="0">
                          <a:effectLst/>
                        </a:rPr>
                        <a:t>موارد مربوط به راهکار ها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5250770">
                <a:tc>
                  <a:txBody>
                    <a:bodyPr/>
                    <a:lstStyle/>
                    <a:p>
                      <a:pPr marL="0" lvl="0" indent="0" algn="just" rtl="1">
                        <a:lnSpc>
                          <a:spcPct val="150000"/>
                        </a:lnSpc>
                        <a:spcAft>
                          <a:spcPts val="0"/>
                        </a:spcAft>
                        <a:buFont typeface="Wingdings" panose="05000000000000000000" pitchFamily="2" charset="2"/>
                        <a:buNone/>
                      </a:pPr>
                      <a:endParaRPr lang="fa-IR" sz="1600" dirty="0" smtClean="0">
                        <a:effectLst/>
                      </a:endParaRPr>
                    </a:p>
                    <a:p>
                      <a:pPr marL="342900" lvl="0" indent="-342900" algn="just" rtl="1">
                        <a:lnSpc>
                          <a:spcPct val="150000"/>
                        </a:lnSpc>
                        <a:spcAft>
                          <a:spcPts val="0"/>
                        </a:spcAft>
                        <a:buFont typeface="Wingdings" panose="05000000000000000000" pitchFamily="2" charset="2"/>
                        <a:buChar char=""/>
                      </a:pPr>
                      <a:r>
                        <a:rPr lang="ar-YE" sz="1600" dirty="0" smtClean="0">
                          <a:effectLst/>
                        </a:rPr>
                        <a:t>سیاستگذاری </a:t>
                      </a:r>
                      <a:r>
                        <a:rPr lang="ar-YE" sz="1600" dirty="0">
                          <a:effectLst/>
                        </a:rPr>
                        <a:t>ها و مقررات ابلاغی کلان از سوی معاونت آموزشی وزارت بهداشت بیشتر به صورت مشکل محور می باشد </a:t>
                      </a:r>
                      <a:endParaRPr lang="en-US" sz="1400" dirty="0">
                        <a:effectLst/>
                      </a:endParaRPr>
                    </a:p>
                    <a:p>
                      <a:pPr marL="342900" lvl="0" indent="-342900" algn="just" rtl="1">
                        <a:lnSpc>
                          <a:spcPct val="150000"/>
                        </a:lnSpc>
                        <a:spcAft>
                          <a:spcPts val="0"/>
                        </a:spcAft>
                        <a:buFont typeface="Wingdings" panose="05000000000000000000" pitchFamily="2" charset="2"/>
                        <a:buChar char=""/>
                      </a:pPr>
                      <a:r>
                        <a:rPr lang="ar-YE" sz="1600" dirty="0">
                          <a:effectLst/>
                        </a:rPr>
                        <a:t>مشارکت ندادن سطوح پایین در تدوین برنامه های استراتژیک در زمینه رهیافت همگرایی</a:t>
                      </a:r>
                      <a:endParaRPr lang="en-US" sz="1400" dirty="0">
                        <a:effectLst/>
                      </a:endParaRPr>
                    </a:p>
                    <a:p>
                      <a:pPr marL="342900" lvl="0" indent="-342900" algn="just" rtl="1">
                        <a:lnSpc>
                          <a:spcPct val="150000"/>
                        </a:lnSpc>
                        <a:spcAft>
                          <a:spcPts val="0"/>
                        </a:spcAft>
                        <a:buFont typeface="Wingdings" panose="05000000000000000000" pitchFamily="2" charset="2"/>
                        <a:buChar char=""/>
                      </a:pPr>
                      <a:r>
                        <a:rPr lang="fa-IR" sz="1600" dirty="0">
                          <a:effectLst/>
                        </a:rPr>
                        <a:t>عدم سیاست گذاری کلی برای دانشگاه همگرایی </a:t>
                      </a:r>
                      <a:endParaRPr lang="en-US" sz="1400" dirty="0">
                        <a:effectLst/>
                      </a:endParaRPr>
                    </a:p>
                    <a:p>
                      <a:pPr marL="342900" lvl="0" indent="-342900" algn="just" rtl="1">
                        <a:lnSpc>
                          <a:spcPct val="150000"/>
                        </a:lnSpc>
                        <a:spcAft>
                          <a:spcPts val="0"/>
                        </a:spcAft>
                        <a:buFont typeface="Wingdings" panose="05000000000000000000" pitchFamily="2" charset="2"/>
                        <a:buChar char=""/>
                      </a:pPr>
                      <a:r>
                        <a:rPr lang="fa-IR" sz="1600" dirty="0">
                          <a:effectLst/>
                        </a:rPr>
                        <a:t>موانع قانونی که مانع از همکاری سازمانهای ذیربط چندین وزارت خانه با همدیگر می شود</a:t>
                      </a:r>
                      <a:endParaRPr lang="en-US" sz="1400" dirty="0">
                        <a:effectLst/>
                      </a:endParaRPr>
                    </a:p>
                    <a:p>
                      <a:pPr marL="342900" lvl="0" indent="-342900" algn="just" rtl="1">
                        <a:lnSpc>
                          <a:spcPct val="150000"/>
                        </a:lnSpc>
                        <a:spcAft>
                          <a:spcPts val="0"/>
                        </a:spcAft>
                        <a:buFont typeface="Wingdings" panose="05000000000000000000" pitchFamily="2" charset="2"/>
                        <a:buChar char=""/>
                      </a:pPr>
                      <a:r>
                        <a:rPr lang="fa-IR" sz="1600" dirty="0">
                          <a:effectLst/>
                        </a:rPr>
                        <a:t>قوانین سفت و سخت بالادستی برای مشارکت و همکاری پژوهشگران بین دو سازمان ذیربط از دو وزارت خانه  و همچنین یک فرد خارجی</a:t>
                      </a:r>
                      <a:endParaRPr lang="en-US" sz="1400" dirty="0">
                        <a:effectLst/>
                      </a:endParaRPr>
                    </a:p>
                    <a:p>
                      <a:pPr marL="342900" lvl="0" indent="-342900" algn="just" rtl="1">
                        <a:lnSpc>
                          <a:spcPct val="150000"/>
                        </a:lnSpc>
                        <a:spcAft>
                          <a:spcPts val="0"/>
                        </a:spcAft>
                        <a:buFont typeface="Wingdings" panose="05000000000000000000" pitchFamily="2" charset="2"/>
                        <a:buChar char=""/>
                      </a:pPr>
                      <a:r>
                        <a:rPr lang="fa-IR" sz="1600" dirty="0">
                          <a:effectLst/>
                        </a:rPr>
                        <a:t>آینده نگاری و آینده پژوهشی  نسبت به همگرایی علوم ضعف هست</a:t>
                      </a:r>
                      <a:endParaRPr lang="en-US" sz="1400" dirty="0">
                        <a:effectLst/>
                      </a:endParaRPr>
                    </a:p>
                    <a:p>
                      <a:pPr marL="342900" lvl="0" indent="-342900" algn="just" rtl="1">
                        <a:lnSpc>
                          <a:spcPct val="150000"/>
                        </a:lnSpc>
                        <a:spcAft>
                          <a:spcPts val="0"/>
                        </a:spcAft>
                        <a:buFont typeface="Wingdings" panose="05000000000000000000" pitchFamily="2" charset="2"/>
                        <a:buChar char=""/>
                      </a:pPr>
                      <a:r>
                        <a:rPr lang="fa-IR" sz="1600" dirty="0">
                          <a:effectLst/>
                        </a:rPr>
                        <a:t>نداشتن نگاه همگرایی سیستمیک</a:t>
                      </a:r>
                      <a:endParaRPr lang="en-US" sz="1400" dirty="0">
                        <a:effectLst/>
                      </a:endParaRPr>
                    </a:p>
                    <a:p>
                      <a:pPr marL="457200" algn="just" rtl="1">
                        <a:lnSpc>
                          <a:spcPct val="150000"/>
                        </a:lnSpc>
                        <a:spcAft>
                          <a:spcPts val="0"/>
                        </a:spcAft>
                      </a:pPr>
                      <a:r>
                        <a:rPr lang="fa-IR" sz="16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150000"/>
                        </a:lnSpc>
                        <a:spcAft>
                          <a:spcPts val="0"/>
                        </a:spcAft>
                        <a:buFont typeface="Wingdings" panose="05000000000000000000" pitchFamily="2" charset="2"/>
                        <a:buChar char=""/>
                      </a:pPr>
                      <a:r>
                        <a:rPr lang="ar-YE" sz="1800" dirty="0">
                          <a:effectLst/>
                        </a:rPr>
                        <a:t>استفاده از سیاست تامین مالی عمومی و استفاده از یک سیاست واحد در مشارکت همه بخش ها برای پیاده سازی رهیافت همگرایی از سوی وزارت بهداشت  </a:t>
                      </a:r>
                      <a:endParaRPr lang="en-US" sz="1600" dirty="0">
                        <a:effectLst/>
                      </a:endParaRPr>
                    </a:p>
                    <a:p>
                      <a:pPr marL="342900" lvl="0" indent="-342900" algn="just" rtl="1">
                        <a:lnSpc>
                          <a:spcPct val="150000"/>
                        </a:lnSpc>
                        <a:spcAft>
                          <a:spcPts val="0"/>
                        </a:spcAft>
                        <a:buFont typeface="Wingdings" panose="05000000000000000000" pitchFamily="2" charset="2"/>
                        <a:buChar char=""/>
                      </a:pPr>
                      <a:r>
                        <a:rPr lang="ar-YE" sz="1800" kern="1200" dirty="0">
                          <a:effectLst/>
                        </a:rPr>
                        <a:t>ایجاد فضای گفتمانی موثر بین محققین،  دانشجویان و اساتید بین دانشگاه های وزارت علوم و وزارت بهداشت با کمک سران بالا دستی</a:t>
                      </a:r>
                      <a:endParaRPr lang="en-US" sz="1800" kern="1200" dirty="0">
                        <a:effectLst/>
                      </a:endParaRPr>
                    </a:p>
                    <a:p>
                      <a:pPr marL="342900" lvl="0" indent="-342900" algn="just" rtl="1">
                        <a:lnSpc>
                          <a:spcPct val="150000"/>
                        </a:lnSpc>
                        <a:spcAft>
                          <a:spcPts val="0"/>
                        </a:spcAft>
                        <a:buFont typeface="Wingdings" panose="05000000000000000000" pitchFamily="2" charset="2"/>
                        <a:buChar char=""/>
                      </a:pPr>
                      <a:r>
                        <a:rPr lang="ar-YE" sz="1800" kern="1200" dirty="0">
                          <a:effectLst/>
                        </a:rPr>
                        <a:t>ایجاد کرسی های آزاد اندیشی</a:t>
                      </a:r>
                      <a:endParaRPr lang="en-US" sz="1800" kern="1200" dirty="0">
                        <a:effectLst/>
                      </a:endParaRPr>
                    </a:p>
                    <a:p>
                      <a:pPr marL="342900" lvl="0" indent="-342900" algn="just" rtl="1">
                        <a:lnSpc>
                          <a:spcPct val="150000"/>
                        </a:lnSpc>
                        <a:spcAft>
                          <a:spcPts val="0"/>
                        </a:spcAft>
                        <a:buFont typeface="Wingdings" panose="05000000000000000000" pitchFamily="2" charset="2"/>
                        <a:buChar char=""/>
                      </a:pPr>
                      <a:r>
                        <a:rPr lang="ar-YE" sz="1800" kern="1200" dirty="0">
                          <a:effectLst/>
                        </a:rPr>
                        <a:t>ایجاد شبکه ها و پارک های همگرایی </a:t>
                      </a:r>
                      <a:r>
                        <a:rPr lang="ar-YE" sz="1800" kern="1200" dirty="0" smtClean="0">
                          <a:effectLst/>
                        </a:rPr>
                        <a:t>علوم</a:t>
                      </a:r>
                      <a:endParaRPr lang="fa-IR" sz="1800" kern="1200" dirty="0" smtClean="0">
                        <a:effectLst/>
                      </a:endParaRPr>
                    </a:p>
                    <a:p>
                      <a:pPr marL="342900" lvl="0" indent="-342900" algn="just" rtl="1">
                        <a:lnSpc>
                          <a:spcPct val="150000"/>
                        </a:lnSpc>
                        <a:spcAft>
                          <a:spcPts val="0"/>
                        </a:spcAft>
                        <a:buFont typeface="Wingdings" panose="05000000000000000000" pitchFamily="2" charset="2"/>
                        <a:buChar char=""/>
                      </a:pPr>
                      <a:r>
                        <a:rPr lang="ar-YE" sz="1800" kern="1200" dirty="0" smtClean="0">
                          <a:effectLst/>
                        </a:rPr>
                        <a:t> </a:t>
                      </a:r>
                      <a:r>
                        <a:rPr lang="ar-YE" sz="1800" kern="1200" dirty="0">
                          <a:effectLst/>
                        </a:rPr>
                        <a:t>ایجاد شرکت های دانش بنیان </a:t>
                      </a:r>
                      <a:r>
                        <a:rPr lang="ar-YE" sz="1800" kern="1200" dirty="0" smtClean="0">
                          <a:effectLst/>
                        </a:rPr>
                        <a:t>همگرایانه</a:t>
                      </a:r>
                      <a:r>
                        <a:rPr lang="fa-IR" sz="1800" kern="1200" baseline="0" dirty="0" smtClean="0">
                          <a:effectLst/>
                        </a:rPr>
                        <a:t> </a:t>
                      </a:r>
                    </a:p>
                    <a:p>
                      <a:pPr marL="342900" lvl="0" indent="-342900" algn="just" rtl="1">
                        <a:lnSpc>
                          <a:spcPct val="150000"/>
                        </a:lnSpc>
                        <a:spcAft>
                          <a:spcPts val="0"/>
                        </a:spcAft>
                        <a:buFont typeface="Wingdings" panose="05000000000000000000" pitchFamily="2" charset="2"/>
                        <a:buChar char=""/>
                      </a:pPr>
                      <a:r>
                        <a:rPr lang="en-US" sz="1800" kern="1200" dirty="0" smtClean="0">
                          <a:effectLst/>
                        </a:rPr>
                        <a:t> </a:t>
                      </a:r>
                      <a:r>
                        <a:rPr lang="ar-YE" sz="1800" kern="1200" dirty="0" smtClean="0">
                          <a:effectLst/>
                        </a:rPr>
                        <a:t>طراحی </a:t>
                      </a:r>
                      <a:r>
                        <a:rPr lang="ar-YE" sz="1800" kern="1200" dirty="0">
                          <a:effectLst/>
                        </a:rPr>
                        <a:t>کار گاه های همگرایی با استفاده از تجربه سایر کشورها با استفاده از اصول آینده پژوهی و بازی سازی</a:t>
                      </a:r>
                      <a:endParaRPr lang="en-US" sz="1800" b="1" kern="12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973246219"/>
                  </a:ext>
                </a:extLst>
              </a:tr>
            </a:tbl>
          </a:graphicData>
        </a:graphic>
      </p:graphicFrame>
      <p:sp>
        <p:nvSpPr>
          <p:cNvPr id="5" name="Content Placeholder 4"/>
          <p:cNvSpPr>
            <a:spLocks noGrp="1"/>
          </p:cNvSpPr>
          <p:nvPr>
            <p:ph idx="1"/>
          </p:nvPr>
        </p:nvSpPr>
        <p:spPr>
          <a:xfrm>
            <a:off x="838200" y="1120462"/>
            <a:ext cx="10515600" cy="5056501"/>
          </a:xfrm>
        </p:spPr>
        <p:txBody>
          <a:bodyPr/>
          <a:lstStyle/>
          <a:p>
            <a:endParaRPr lang="fa-IR" dirty="0" smtClean="0"/>
          </a:p>
          <a:p>
            <a:endParaRPr lang="en-US" dirty="0"/>
          </a:p>
        </p:txBody>
      </p:sp>
    </p:spTree>
    <p:extLst>
      <p:ext uri="{BB962C8B-B14F-4D97-AF65-F5344CB8AC3E}">
        <p14:creationId xmlns:p14="http://schemas.microsoft.com/office/powerpoint/2010/main" val="1842298921"/>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60" y="129750"/>
            <a:ext cx="10366419" cy="591467"/>
          </a:xfrm>
        </p:spPr>
        <p:txBody>
          <a:bodyPr>
            <a:normAutofit fontScale="90000"/>
          </a:bodyPr>
          <a:lstStyle/>
          <a:p>
            <a:pPr algn="r" rtl="1"/>
            <a:r>
              <a:rPr lang="fa-IR" sz="3200" b="1" dirty="0" smtClean="0">
                <a:cs typeface="B Nazanin" panose="00000400000000000000" pitchFamily="2" charset="-78"/>
              </a:rPr>
              <a:t>موانع و تسهیل کننده های سیستمی: </a:t>
            </a:r>
            <a:r>
              <a:rPr lang="fa-IR" sz="3200" b="1" dirty="0">
                <a:cs typeface="B Nazanin" panose="00000400000000000000" pitchFamily="2" charset="-78"/>
              </a:rPr>
              <a:t>سازماندهی</a:t>
            </a:r>
            <a:br>
              <a:rPr lang="fa-IR" sz="3200" b="1" dirty="0">
                <a:cs typeface="B Nazanin" panose="00000400000000000000" pitchFamily="2" charset="-78"/>
              </a:rPr>
            </a:br>
            <a:endParaRPr lang="en-US" sz="3200" b="1" dirty="0">
              <a:cs typeface="B Nazanin" panose="00000400000000000000" pitchFamily="2" charset="-78"/>
            </a:endParaRPr>
          </a:p>
        </p:txBody>
      </p:sp>
      <p:sp>
        <p:nvSpPr>
          <p:cNvPr id="3" name="Content Placeholder 2"/>
          <p:cNvSpPr>
            <a:spLocks noGrp="1"/>
          </p:cNvSpPr>
          <p:nvPr>
            <p:ph idx="1"/>
          </p:nvPr>
        </p:nvSpPr>
        <p:spPr>
          <a:xfrm>
            <a:off x="838200" y="1455313"/>
            <a:ext cx="10515600" cy="5254580"/>
          </a:xfrm>
        </p:spPr>
        <p:txBody>
          <a:bodyPr>
            <a:normAutofit/>
          </a:bodyPr>
          <a:lstStyle/>
          <a:p>
            <a:pPr marL="0" indent="0" algn="just" rtl="1">
              <a:buNone/>
            </a:pPr>
            <a:endParaRPr lang="fa-IR" dirty="0">
              <a:latin typeface="+mj-lt"/>
              <a:ea typeface="+mj-ea"/>
              <a:cs typeface="B Nazanin" panose="00000400000000000000" pitchFamily="2" charset="-78"/>
            </a:endParaRPr>
          </a:p>
          <a:p>
            <a:pPr marL="0" indent="0" algn="just" rtl="1">
              <a:buNone/>
            </a:pPr>
            <a:endParaRPr lang="fa-IR"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4278627795"/>
              </p:ext>
            </p:extLst>
          </p:nvPr>
        </p:nvGraphicFramePr>
        <p:xfrm>
          <a:off x="838201" y="631190"/>
          <a:ext cx="10515600" cy="6261291"/>
        </p:xfrm>
        <a:graphic>
          <a:graphicData uri="http://schemas.openxmlformats.org/drawingml/2006/table">
            <a:tbl>
              <a:tblPr rtl="1" firstRow="1" firstCol="1" bandRow="1">
                <a:tableStyleId>{5DA37D80-6434-44D0-A028-1B22A696006F}</a:tableStyleId>
              </a:tblPr>
              <a:tblGrid>
                <a:gridCol w="5000747">
                  <a:extLst>
                    <a:ext uri="{9D8B030D-6E8A-4147-A177-3AD203B41FA5}">
                      <a16:colId xmlns="" xmlns:a16="http://schemas.microsoft.com/office/drawing/2014/main" val="4287491745"/>
                    </a:ext>
                  </a:extLst>
                </a:gridCol>
                <a:gridCol w="5514853">
                  <a:extLst>
                    <a:ext uri="{9D8B030D-6E8A-4147-A177-3AD203B41FA5}">
                      <a16:colId xmlns="" xmlns:a16="http://schemas.microsoft.com/office/drawing/2014/main" val="2390608897"/>
                    </a:ext>
                  </a:extLst>
                </a:gridCol>
              </a:tblGrid>
              <a:tr h="347451">
                <a:tc>
                  <a:txBody>
                    <a:bodyPr/>
                    <a:lstStyle/>
                    <a:p>
                      <a:pPr marR="71755" algn="ctr" rtl="1">
                        <a:lnSpc>
                          <a:spcPct val="107000"/>
                        </a:lnSpc>
                        <a:spcAft>
                          <a:spcPts val="0"/>
                        </a:spcAft>
                      </a:pPr>
                      <a:r>
                        <a:rPr lang="fa-IR" sz="2000" dirty="0">
                          <a:effectLst/>
                        </a:rPr>
                        <a:t>موارد مربوط به موانع و چالش ها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07000"/>
                        </a:lnSpc>
                        <a:spcAft>
                          <a:spcPts val="0"/>
                        </a:spcAft>
                      </a:pPr>
                      <a:r>
                        <a:rPr lang="fa-IR" sz="2400" dirty="0">
                          <a:effectLst/>
                        </a:rPr>
                        <a:t>موارد مربوط به راهکار 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5473675">
                <a:tc>
                  <a:txBody>
                    <a:bodyPr/>
                    <a:lstStyle/>
                    <a:p>
                      <a:pPr marL="171450" lvl="0" indent="-171450" algn="just" rtl="1">
                        <a:lnSpc>
                          <a:spcPct val="107000"/>
                        </a:lnSpc>
                        <a:spcAft>
                          <a:spcPts val="0"/>
                        </a:spcAft>
                        <a:buFont typeface="Wingdings" panose="05000000000000000000" pitchFamily="2" charset="2"/>
                        <a:buChar char="ü"/>
                      </a:pPr>
                      <a:r>
                        <a:rPr lang="ar-YE" sz="1800" b="0" dirty="0">
                          <a:effectLst/>
                        </a:rPr>
                        <a:t>ساختار موجود دانشگاه با رهیافت همگرایی هم سو و راستا نیست</a:t>
                      </a:r>
                      <a:endParaRPr lang="en-US" sz="1600" b="0" dirty="0">
                        <a:effectLst/>
                      </a:endParaRPr>
                    </a:p>
                    <a:p>
                      <a:pPr marL="342900" lvl="0" indent="-342900" algn="just" rtl="1">
                        <a:lnSpc>
                          <a:spcPct val="107000"/>
                        </a:lnSpc>
                        <a:spcAft>
                          <a:spcPts val="0"/>
                        </a:spcAft>
                        <a:buFont typeface="Wingdings" panose="05000000000000000000" pitchFamily="2" charset="2"/>
                        <a:buChar char=""/>
                      </a:pPr>
                      <a:r>
                        <a:rPr lang="ar-YE" sz="1800" b="0" dirty="0">
                          <a:effectLst/>
                        </a:rPr>
                        <a:t>ساختارهای سنتی و اداری دانشگاه ها ست</a:t>
                      </a:r>
                      <a:endParaRPr lang="en-US" sz="1600" b="0" dirty="0">
                        <a:effectLst/>
                      </a:endParaRPr>
                    </a:p>
                    <a:p>
                      <a:pPr marL="342900" lvl="0" indent="-342900" algn="just" rtl="1">
                        <a:lnSpc>
                          <a:spcPct val="107000"/>
                        </a:lnSpc>
                        <a:spcAft>
                          <a:spcPts val="0"/>
                        </a:spcAft>
                        <a:buFont typeface="Wingdings" panose="05000000000000000000" pitchFamily="2" charset="2"/>
                        <a:buChar char=""/>
                      </a:pPr>
                      <a:r>
                        <a:rPr lang="ar-YE" sz="1800" b="0" dirty="0">
                          <a:effectLst/>
                        </a:rPr>
                        <a:t>سلسله مراتب و بخش بندی های متعدد اداری دانشکده و در سطح دانشگاه منجر به کاهش مشارکت بین رشته ها و مابین دانشکده ها شده</a:t>
                      </a:r>
                      <a:endParaRPr lang="en-US" sz="1600" b="0" dirty="0">
                        <a:effectLst/>
                      </a:endParaRPr>
                    </a:p>
                    <a:p>
                      <a:pPr marL="342900" lvl="0" indent="-342900" algn="just" rtl="1">
                        <a:lnSpc>
                          <a:spcPct val="107000"/>
                        </a:lnSpc>
                        <a:spcAft>
                          <a:spcPts val="0"/>
                        </a:spcAft>
                        <a:buFont typeface="Wingdings" panose="05000000000000000000" pitchFamily="2" charset="2"/>
                        <a:buChar char=""/>
                      </a:pPr>
                      <a:r>
                        <a:rPr lang="ar-YE" sz="1800" b="0" dirty="0">
                          <a:effectLst/>
                        </a:rPr>
                        <a:t>ساختار گروه های آموزشی بیشتر و غالبا به طور متمرکز هست</a:t>
                      </a:r>
                      <a:endParaRPr lang="en-US" sz="1600" b="0" dirty="0">
                        <a:effectLst/>
                      </a:endParaRPr>
                    </a:p>
                    <a:p>
                      <a:pPr marL="342900" lvl="0" indent="-342900" algn="just" rtl="1">
                        <a:lnSpc>
                          <a:spcPct val="107000"/>
                        </a:lnSpc>
                        <a:spcAft>
                          <a:spcPts val="0"/>
                        </a:spcAft>
                        <a:buFont typeface="Wingdings" panose="05000000000000000000" pitchFamily="2" charset="2"/>
                        <a:buChar char=""/>
                      </a:pPr>
                      <a:r>
                        <a:rPr lang="ar-YE" sz="1800" b="0" dirty="0">
                          <a:effectLst/>
                        </a:rPr>
                        <a:t>تحکیم قدرت یا تمرکز قدرت خلاف هدف و فلسفه همگرایی است</a:t>
                      </a:r>
                      <a:endParaRPr lang="en-US" sz="1600" b="0" dirty="0">
                        <a:effectLst/>
                      </a:endParaRPr>
                    </a:p>
                    <a:p>
                      <a:pPr marL="342900" lvl="0" indent="-342900" algn="just" rtl="1">
                        <a:lnSpc>
                          <a:spcPct val="107000"/>
                        </a:lnSpc>
                        <a:spcAft>
                          <a:spcPts val="0"/>
                        </a:spcAft>
                        <a:buFont typeface="Wingdings" panose="05000000000000000000" pitchFamily="2" charset="2"/>
                        <a:buChar char=""/>
                      </a:pPr>
                      <a:r>
                        <a:rPr lang="ar-YE" sz="1800" b="0" dirty="0" smtClean="0">
                          <a:effectLst/>
                        </a:rPr>
                        <a:t>ساختارها</a:t>
                      </a:r>
                      <a:r>
                        <a:rPr lang="fa-IR" sz="1800" b="0" dirty="0" smtClean="0">
                          <a:effectLst/>
                        </a:rPr>
                        <a:t>ی</a:t>
                      </a:r>
                      <a:r>
                        <a:rPr lang="ar-YE" sz="1800" b="0" dirty="0" smtClean="0">
                          <a:effectLst/>
                        </a:rPr>
                        <a:t> </a:t>
                      </a:r>
                      <a:r>
                        <a:rPr lang="ar-YE" sz="1800" b="0" dirty="0">
                          <a:effectLst/>
                        </a:rPr>
                        <a:t>نامتناسب و نامتوازن</a:t>
                      </a:r>
                      <a:endParaRPr lang="en-US" sz="1600" b="0" dirty="0">
                        <a:effectLst/>
                      </a:endParaRPr>
                    </a:p>
                    <a:p>
                      <a:pPr marL="342900" lvl="0" indent="-342900" algn="just" rtl="1">
                        <a:lnSpc>
                          <a:spcPct val="107000"/>
                        </a:lnSpc>
                        <a:spcAft>
                          <a:spcPts val="0"/>
                        </a:spcAft>
                        <a:buFont typeface="Wingdings" panose="05000000000000000000" pitchFamily="2" charset="2"/>
                        <a:buChar char=""/>
                      </a:pPr>
                      <a:r>
                        <a:rPr lang="ar-YE" sz="1800" b="0" dirty="0" smtClean="0">
                          <a:effectLst/>
                        </a:rPr>
                        <a:t>ساختارها</a:t>
                      </a:r>
                      <a:r>
                        <a:rPr lang="fa-IR" sz="1800" b="0" baseline="0" dirty="0" smtClean="0">
                          <a:effectLst/>
                        </a:rPr>
                        <a:t> </a:t>
                      </a:r>
                      <a:r>
                        <a:rPr lang="ar-YE" sz="1800" b="0" dirty="0" smtClean="0">
                          <a:effectLst/>
                        </a:rPr>
                        <a:t>عمودی </a:t>
                      </a:r>
                      <a:r>
                        <a:rPr lang="ar-YE" sz="1800" b="0" dirty="0">
                          <a:effectLst/>
                        </a:rPr>
                        <a:t>اند تا افقی یعنی فکر می کنیم ابتدا یه کاری انجام میشه بعد کار دیگری انجام داده بشه، درصورتیکه می توان در کنارهم کارها را به صورت متوازن انجام </a:t>
                      </a:r>
                      <a:r>
                        <a:rPr lang="ar-YE" sz="1800" b="0" dirty="0" smtClean="0">
                          <a:effectLst/>
                        </a:rPr>
                        <a:t>داد</a:t>
                      </a:r>
                      <a:endParaRPr lang="en-US" sz="1600" b="0" dirty="0">
                        <a:effectLst/>
                      </a:endParaRPr>
                    </a:p>
                  </a:txBody>
                  <a:tcPr marL="68580" marR="68580" marT="0" marB="0" anchor="ctr"/>
                </a:tc>
                <a:tc>
                  <a:txBody>
                    <a:bodyPr/>
                    <a:lstStyle/>
                    <a:p>
                      <a:pPr marL="342900" lvl="0" indent="-342900" algn="just" rtl="1">
                        <a:lnSpc>
                          <a:spcPct val="107000"/>
                        </a:lnSpc>
                        <a:spcAft>
                          <a:spcPts val="0"/>
                        </a:spcAft>
                        <a:buFont typeface="Wingdings" panose="05000000000000000000" pitchFamily="2" charset="2"/>
                        <a:buChar char=""/>
                      </a:pPr>
                      <a:endParaRPr lang="fa-IR" sz="1800" dirty="0" smtClean="0">
                        <a:effectLst/>
                      </a:endParaRPr>
                    </a:p>
                    <a:p>
                      <a:pPr marL="342900" lvl="0" indent="-342900" algn="just" rtl="1">
                        <a:lnSpc>
                          <a:spcPct val="107000"/>
                        </a:lnSpc>
                        <a:spcAft>
                          <a:spcPts val="0"/>
                        </a:spcAft>
                        <a:buFont typeface="Wingdings" panose="05000000000000000000" pitchFamily="2" charset="2"/>
                        <a:buChar char=""/>
                      </a:pPr>
                      <a:r>
                        <a:rPr lang="ar-YE" sz="1800" dirty="0" smtClean="0">
                          <a:effectLst/>
                        </a:rPr>
                        <a:t>نیاز </a:t>
                      </a:r>
                      <a:r>
                        <a:rPr lang="ar-YE" sz="1800" dirty="0">
                          <a:effectLst/>
                        </a:rPr>
                        <a:t>به تغییر ماهیت گروه های آموزشی </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ar-YE" sz="1800" dirty="0">
                          <a:effectLst/>
                        </a:rPr>
                        <a:t>باز مهندسی فرآیند های آموزشی و پژوهشی </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ar-YE" sz="1800" dirty="0">
                          <a:effectLst/>
                        </a:rPr>
                        <a:t>ایجاد یک نهاد مستقل و با مسئولیت تام الاختیار از هیئت </a:t>
                      </a:r>
                      <a:r>
                        <a:rPr lang="ar-YE" sz="1800" dirty="0" smtClean="0">
                          <a:effectLst/>
                        </a:rPr>
                        <a:t>ر</a:t>
                      </a:r>
                      <a:r>
                        <a:rPr lang="fa-IR" sz="1800" dirty="0" smtClean="0">
                          <a:effectLst/>
                        </a:rPr>
                        <a:t>ئ</a:t>
                      </a:r>
                      <a:r>
                        <a:rPr lang="ar-YE" sz="1800" dirty="0" smtClean="0">
                          <a:effectLst/>
                        </a:rPr>
                        <a:t>یسه</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fa-IR" sz="1800" dirty="0">
                          <a:effectLst/>
                        </a:rPr>
                        <a:t>تغییر و تحول ساختارهای ذهنی (سنت و فردگرایانه) مسولان و ایجاد ساختارهای تصمیم گیرنده تیم گرا </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fa-IR" sz="1800" dirty="0">
                          <a:effectLst/>
                        </a:rPr>
                        <a:t>ساختارهای موازی ایجاد کنیم (ساختارهای فعلی را هم نابود نکنیم) در بطن ساختارهای کنونی ساختار موازی را ایجاد کنیم</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fa-IR" sz="1800" dirty="0">
                          <a:effectLst/>
                        </a:rPr>
                        <a:t>ایجاد دپارتمان ویژه همگرایی و فناوری و ایجاد دفتر همگرایی علوم در معاونت پژوهش دانشگاه (مثلا ایجاد دپارتمان همگرایی علم و فناوری در جلفا).</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fa-IR" sz="1800" dirty="0">
                          <a:effectLst/>
                        </a:rPr>
                        <a:t>ایجاد بخش های چند رشته ای با ترکیبی از متخصصان مختلف که می تواند در قالب مراکز همگرایی علمی تعریف شوند و بتوانند با هم در تماس باشد.</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fa-IR" sz="1800" dirty="0">
                          <a:effectLst/>
                        </a:rPr>
                        <a:t>بازنگری ساختارهای اداری به منظور ایجاد و طراحی محیط های چندرشته های و همچنین فعالیت تخصص های مختلف در کنار هم </a:t>
                      </a:r>
                      <a:endParaRPr lang="en-US" sz="1600" dirty="0">
                        <a:effectLst/>
                      </a:endParaRPr>
                    </a:p>
                    <a:p>
                      <a:pPr marL="342900" lvl="0" indent="-342900" algn="just" rtl="1">
                        <a:lnSpc>
                          <a:spcPct val="107000"/>
                        </a:lnSpc>
                        <a:spcAft>
                          <a:spcPts val="0"/>
                        </a:spcAft>
                        <a:buFont typeface="Wingdings" panose="05000000000000000000" pitchFamily="2" charset="2"/>
                        <a:buChar char=""/>
                      </a:pPr>
                      <a:r>
                        <a:rPr lang="fa-IR" sz="1800" dirty="0">
                          <a:effectLst/>
                        </a:rPr>
                        <a:t>توسعه و تشکیل مراکزتحقیقاتی یا کمیته میان رشته ای  هست که این مراکز با جذب هییت علمی یا دانشجو با توسعه امکانات و زیرساخت ها میتونن رویکرد همگرایی رو توسعه بدهند</a:t>
                      </a:r>
                      <a:endParaRPr lang="en-US" sz="1600" dirty="0">
                        <a:effectLst/>
                      </a:endParaRPr>
                    </a:p>
                    <a:p>
                      <a:pPr marL="457200" algn="just" rtl="1">
                        <a:lnSpc>
                          <a:spcPct val="107000"/>
                        </a:lnSpc>
                        <a:spcAft>
                          <a:spcPts val="0"/>
                        </a:spcAft>
                      </a:pPr>
                      <a:r>
                        <a:rPr lang="fa-IR" sz="1800" dirty="0">
                          <a:effectLst/>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1937273474"/>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380" y="0"/>
            <a:ext cx="10430814" cy="1287887"/>
          </a:xfrm>
        </p:spPr>
        <p:txBody>
          <a:bodyPr>
            <a:normAutofit/>
          </a:bodyPr>
          <a:lstStyle/>
          <a:p>
            <a:pPr algn="r" rtl="1"/>
            <a:r>
              <a:rPr lang="fa-IR" sz="3600" b="1" dirty="0" smtClean="0">
                <a:cs typeface="B Nazanin" panose="00000400000000000000" pitchFamily="2" charset="-78"/>
              </a:rPr>
              <a:t>موانع و تسهیل کننده های منابع انسانی: </a:t>
            </a:r>
            <a:r>
              <a:rPr lang="fa-IR" sz="3600" dirty="0" smtClean="0">
                <a:cs typeface="B Nazanin" panose="00000400000000000000" pitchFamily="2" charset="-78"/>
              </a:rPr>
              <a:t>آگاهی</a:t>
            </a:r>
            <a:r>
              <a:rPr lang="fa-IR" sz="5400" dirty="0">
                <a:cs typeface="B Nazanin" panose="00000400000000000000" pitchFamily="2" charset="-78"/>
              </a:rPr>
              <a:t/>
            </a:r>
            <a:br>
              <a:rPr lang="fa-IR" sz="5400" dirty="0">
                <a:cs typeface="B Nazanin" panose="00000400000000000000" pitchFamily="2" charset="-78"/>
              </a:rPr>
            </a:br>
            <a:r>
              <a:rPr lang="fa-IR" sz="3600" b="1" dirty="0" smtClean="0">
                <a:cs typeface="B Nazanin" panose="00000400000000000000" pitchFamily="2" charset="-78"/>
              </a:rPr>
              <a:t> </a:t>
            </a:r>
            <a:endParaRPr lang="en-US" sz="3600"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4004482757"/>
              </p:ext>
            </p:extLst>
          </p:nvPr>
        </p:nvGraphicFramePr>
        <p:xfrm>
          <a:off x="606380" y="1545465"/>
          <a:ext cx="10747420" cy="4972036"/>
        </p:xfrm>
        <a:graphic>
          <a:graphicData uri="http://schemas.openxmlformats.org/drawingml/2006/table">
            <a:tbl>
              <a:tblPr rtl="1" firstRow="1" firstCol="1" bandRow="1">
                <a:tableStyleId>{5DA37D80-6434-44D0-A028-1B22A696006F}</a:tableStyleId>
              </a:tblPr>
              <a:tblGrid>
                <a:gridCol w="5506792">
                  <a:extLst>
                    <a:ext uri="{9D8B030D-6E8A-4147-A177-3AD203B41FA5}">
                      <a16:colId xmlns="" xmlns:a16="http://schemas.microsoft.com/office/drawing/2014/main" val="4287491745"/>
                    </a:ext>
                  </a:extLst>
                </a:gridCol>
                <a:gridCol w="5240628">
                  <a:extLst>
                    <a:ext uri="{9D8B030D-6E8A-4147-A177-3AD203B41FA5}">
                      <a16:colId xmlns="" xmlns:a16="http://schemas.microsoft.com/office/drawing/2014/main" val="2390608897"/>
                    </a:ext>
                  </a:extLst>
                </a:gridCol>
              </a:tblGrid>
              <a:tr h="269062">
                <a:tc>
                  <a:txBody>
                    <a:bodyPr/>
                    <a:lstStyle/>
                    <a:p>
                      <a:pPr marR="71755" algn="ctr" rtl="1">
                        <a:lnSpc>
                          <a:spcPct val="200000"/>
                        </a:lnSpc>
                        <a:spcAft>
                          <a:spcPts val="0"/>
                        </a:spcAft>
                      </a:pPr>
                      <a:r>
                        <a:rPr lang="fa-IR" sz="2000" dirty="0">
                          <a:effectLst/>
                        </a:rPr>
                        <a:t>موارد مربوط به موانع و چالش ها</a:t>
                      </a:r>
                      <a:endParaRPr lang="en-US" sz="20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200000"/>
                        </a:lnSpc>
                        <a:spcAft>
                          <a:spcPts val="0"/>
                        </a:spcAft>
                      </a:pPr>
                      <a:r>
                        <a:rPr lang="fa-IR" sz="2000" dirty="0">
                          <a:effectLst/>
                        </a:rPr>
                        <a:t>موارد مربوط به راهکار ها</a:t>
                      </a:r>
                      <a:endParaRPr lang="en-US" sz="20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362436">
                <a:tc>
                  <a:txBody>
                    <a:bodyPr/>
                    <a:lstStyle/>
                    <a:p>
                      <a:pPr marL="342900" lvl="0" indent="-342900" algn="just" rtl="1">
                        <a:lnSpc>
                          <a:spcPct val="200000"/>
                        </a:lnSpc>
                        <a:spcAft>
                          <a:spcPts val="0"/>
                        </a:spcAft>
                        <a:buFont typeface="Wingdings" panose="05000000000000000000" pitchFamily="2" charset="2"/>
                        <a:buChar char=""/>
                      </a:pPr>
                      <a:r>
                        <a:rPr lang="ar-YE" sz="1600" dirty="0">
                          <a:effectLst/>
                        </a:rPr>
                        <a:t>عدم آگاهی نیروی انسانی  با تکنولوژی و هوش مصنوعی</a:t>
                      </a:r>
                      <a:endParaRPr lang="en-US" sz="1600" dirty="0">
                        <a:effectLst/>
                      </a:endParaRPr>
                    </a:p>
                    <a:p>
                      <a:pPr marL="342900" lvl="0" indent="-342900" algn="just" rtl="1">
                        <a:lnSpc>
                          <a:spcPct val="200000"/>
                        </a:lnSpc>
                        <a:spcAft>
                          <a:spcPts val="0"/>
                        </a:spcAft>
                        <a:buFont typeface="Wingdings" panose="05000000000000000000" pitchFamily="2" charset="2"/>
                        <a:buChar char=""/>
                      </a:pPr>
                      <a:r>
                        <a:rPr lang="ar-YE" sz="1600" dirty="0">
                          <a:effectLst/>
                        </a:rPr>
                        <a:t>عدم آگاهی برخی از نیرو انسانی از میزان قدرت سیستم هایی ک در دسترس دارند تکنولوژی نوین مثل  </a:t>
                      </a:r>
                      <a:r>
                        <a:rPr lang="en-US" sz="1600" dirty="0">
                          <a:effectLst/>
                        </a:rPr>
                        <a:t>CHAT GPT </a:t>
                      </a:r>
                      <a:r>
                        <a:rPr lang="ar-YE" sz="1600" dirty="0">
                          <a:effectLst/>
                        </a:rPr>
                        <a:t>یا اطلاعات زیادی که بتونیم در هارد ها ذخیره کنیم یا استفاده از بیوانفورماتیک که اگر در اختیار افراد مناسب قرار داده شود سودمند خواهد شد.</a:t>
                      </a:r>
                      <a:endParaRPr lang="en-US" sz="1600" dirty="0">
                        <a:effectLst/>
                      </a:endParaRPr>
                    </a:p>
                    <a:p>
                      <a:pPr marL="342900" lvl="0" indent="-342900" algn="just" rtl="1">
                        <a:lnSpc>
                          <a:spcPct val="200000"/>
                        </a:lnSpc>
                        <a:spcAft>
                          <a:spcPts val="0"/>
                        </a:spcAft>
                        <a:buFont typeface="Wingdings" panose="05000000000000000000" pitchFamily="2" charset="2"/>
                        <a:buChar char=""/>
                      </a:pPr>
                      <a:r>
                        <a:rPr lang="ar-YE" sz="1600" dirty="0">
                          <a:effectLst/>
                        </a:rPr>
                        <a:t>عدم آگاهی اعضای گروه های بالینی مثلا در زمینه های آموزش، مراقبت و پژوهش از اهمیت و فایده تاسیس رشته جدید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200000"/>
                        </a:lnSpc>
                        <a:spcAft>
                          <a:spcPts val="0"/>
                        </a:spcAft>
                        <a:buFont typeface="Wingdings" panose="05000000000000000000" pitchFamily="2" charset="2"/>
                        <a:buChar char=""/>
                      </a:pPr>
                      <a:endParaRPr lang="fa-IR" sz="1600" dirty="0" smtClean="0">
                        <a:effectLst/>
                      </a:endParaRPr>
                    </a:p>
                    <a:p>
                      <a:pPr marL="0" lvl="0" indent="0" algn="just" rtl="1">
                        <a:lnSpc>
                          <a:spcPct val="200000"/>
                        </a:lnSpc>
                        <a:spcAft>
                          <a:spcPts val="0"/>
                        </a:spcAft>
                        <a:buFont typeface="Wingdings" panose="05000000000000000000" pitchFamily="2" charset="2"/>
                        <a:buNone/>
                      </a:pPr>
                      <a:endParaRPr lang="fa-IR" sz="1800" b="1" dirty="0" smtClean="0">
                        <a:effectLst/>
                      </a:endParaRPr>
                    </a:p>
                    <a:p>
                      <a:pPr marL="342900" marR="0" lvl="0" indent="-342900" algn="just" defTabSz="914400" rtl="1" eaLnBrk="1" fontAlgn="auto" latinLnBrk="0" hangingPunct="1">
                        <a:lnSpc>
                          <a:spcPct val="200000"/>
                        </a:lnSpc>
                        <a:spcBef>
                          <a:spcPts val="0"/>
                        </a:spcBef>
                        <a:spcAft>
                          <a:spcPts val="0"/>
                        </a:spcAft>
                        <a:buClrTx/>
                        <a:buSzTx/>
                        <a:buFont typeface="Wingdings" panose="05000000000000000000" pitchFamily="2" charset="2"/>
                        <a:buChar char=""/>
                        <a:tabLst/>
                        <a:defRPr/>
                      </a:pPr>
                      <a:r>
                        <a:rPr lang="fa-IR" sz="1800" b="1" dirty="0" smtClean="0">
                          <a:effectLst/>
                        </a:rPr>
                        <a:t>آموزش مداوم هم به دانشجو و هم مدیران</a:t>
                      </a:r>
                    </a:p>
                    <a:p>
                      <a:pPr marL="342900" lvl="0" indent="-342900" algn="just" rtl="1">
                        <a:lnSpc>
                          <a:spcPct val="200000"/>
                        </a:lnSpc>
                        <a:spcAft>
                          <a:spcPts val="0"/>
                        </a:spcAft>
                        <a:buFont typeface="Wingdings" panose="05000000000000000000" pitchFamily="2" charset="2"/>
                        <a:buChar char=""/>
                      </a:pPr>
                      <a:endParaRPr lang="fa-IR" sz="1800" b="1" dirty="0" smtClean="0">
                        <a:effectLst/>
                      </a:endParaRPr>
                    </a:p>
                    <a:p>
                      <a:pPr marL="342900" lvl="0" indent="-342900" algn="just" rtl="1">
                        <a:lnSpc>
                          <a:spcPct val="200000"/>
                        </a:lnSpc>
                        <a:spcAft>
                          <a:spcPts val="0"/>
                        </a:spcAft>
                        <a:buFont typeface="Wingdings" panose="05000000000000000000" pitchFamily="2" charset="2"/>
                        <a:buChar char=""/>
                      </a:pPr>
                      <a:r>
                        <a:rPr lang="fa-IR" sz="1800" b="1" dirty="0" smtClean="0">
                          <a:effectLst/>
                        </a:rPr>
                        <a:t>برگزاری </a:t>
                      </a:r>
                      <a:r>
                        <a:rPr lang="fa-IR" sz="1800" b="1" dirty="0">
                          <a:effectLst/>
                        </a:rPr>
                        <a:t>سمینار یا وبیناری آموزشی در راستای افزایش آگاهی  و توانمند سازی نیروی انسانی در زمینه تکنولوژی و هوش مصنوعی مرتبط با رویکرد همگرایی</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98956143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12">
            <a:extLst>
              <a:ext uri="{FF2B5EF4-FFF2-40B4-BE49-F238E27FC236}">
                <a16:creationId xmlns="" xmlns:a16="http://schemas.microsoft.com/office/drawing/2014/main" id="{EF6A2EF2-8FB4-4BE1-ACAF-AE9D6E17721E}"/>
              </a:ext>
            </a:extLst>
          </p:cNvPr>
          <p:cNvSpPr/>
          <p:nvPr/>
        </p:nvSpPr>
        <p:spPr>
          <a:xfrm rot="19620751">
            <a:off x="4217219" y="3319746"/>
            <a:ext cx="2790825" cy="1419225"/>
          </a:xfrm>
          <a:prstGeom prst="roundRect">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Artificial </a:t>
            </a:r>
          </a:p>
          <a:p>
            <a:pPr algn="ctr"/>
            <a:r>
              <a:rPr lang="en-US" sz="2400" dirty="0" err="1"/>
              <a:t>Inteligence</a:t>
            </a:r>
            <a:endParaRPr lang="en-US" sz="2400" dirty="0"/>
          </a:p>
        </p:txBody>
      </p:sp>
      <p:sp>
        <p:nvSpPr>
          <p:cNvPr id="5" name="Rectangle: Rounded Corners 7">
            <a:extLst>
              <a:ext uri="{FF2B5EF4-FFF2-40B4-BE49-F238E27FC236}">
                <a16:creationId xmlns="" xmlns:a16="http://schemas.microsoft.com/office/drawing/2014/main" id="{3F007FCC-A097-41B8-9872-A4C3FEBDF3DE}"/>
              </a:ext>
            </a:extLst>
          </p:cNvPr>
          <p:cNvSpPr/>
          <p:nvPr/>
        </p:nvSpPr>
        <p:spPr>
          <a:xfrm rot="779680">
            <a:off x="1786580" y="4949311"/>
            <a:ext cx="2790825" cy="1419225"/>
          </a:xfrm>
          <a:prstGeom prst="roundRect">
            <a:avLst>
              <a:gd name="adj" fmla="val 5000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3D Printing</a:t>
            </a:r>
          </a:p>
        </p:txBody>
      </p:sp>
      <p:sp>
        <p:nvSpPr>
          <p:cNvPr id="6" name="Rectangle: Rounded Corners 5">
            <a:extLst>
              <a:ext uri="{FF2B5EF4-FFF2-40B4-BE49-F238E27FC236}">
                <a16:creationId xmlns="" xmlns:a16="http://schemas.microsoft.com/office/drawing/2014/main" id="{073B001D-8BBE-4A9A-8A43-05F37A2AF013}"/>
              </a:ext>
            </a:extLst>
          </p:cNvPr>
          <p:cNvSpPr/>
          <p:nvPr/>
        </p:nvSpPr>
        <p:spPr>
          <a:xfrm rot="20758517">
            <a:off x="7532523" y="4410642"/>
            <a:ext cx="2790825" cy="1419225"/>
          </a:xfrm>
          <a:prstGeom prst="roundRect">
            <a:avLst>
              <a:gd name="adj" fmla="val 50000"/>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Big Data</a:t>
            </a:r>
          </a:p>
        </p:txBody>
      </p:sp>
      <p:sp>
        <p:nvSpPr>
          <p:cNvPr id="7" name="Rectangle: Rounded Corners 13">
            <a:extLst>
              <a:ext uri="{FF2B5EF4-FFF2-40B4-BE49-F238E27FC236}">
                <a16:creationId xmlns="" xmlns:a16="http://schemas.microsoft.com/office/drawing/2014/main" id="{966C74B1-EEB8-4BE1-9D00-9345377701E9}"/>
              </a:ext>
            </a:extLst>
          </p:cNvPr>
          <p:cNvSpPr/>
          <p:nvPr/>
        </p:nvSpPr>
        <p:spPr>
          <a:xfrm>
            <a:off x="5944687" y="1255178"/>
            <a:ext cx="2790825" cy="1419225"/>
          </a:xfrm>
          <a:prstGeom prst="roundRect">
            <a:avLst>
              <a:gd name="adj"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Internet </a:t>
            </a:r>
          </a:p>
          <a:p>
            <a:pPr algn="ctr"/>
            <a:r>
              <a:rPr lang="en-US" sz="2400" dirty="0" smtClean="0">
                <a:solidFill>
                  <a:schemeClr val="tx1"/>
                </a:solidFill>
              </a:rPr>
              <a:t>Of</a:t>
            </a:r>
          </a:p>
          <a:p>
            <a:pPr algn="ctr"/>
            <a:r>
              <a:rPr lang="en-US" sz="2400" dirty="0" smtClean="0">
                <a:solidFill>
                  <a:schemeClr val="tx1"/>
                </a:solidFill>
              </a:rPr>
              <a:t>Things</a:t>
            </a:r>
            <a:endParaRPr lang="en-US" sz="2400" dirty="0">
              <a:solidFill>
                <a:schemeClr val="tx1"/>
              </a:solidFill>
            </a:endParaRPr>
          </a:p>
        </p:txBody>
      </p:sp>
      <p:sp>
        <p:nvSpPr>
          <p:cNvPr id="8" name="Rectangle: Rounded Corners 4">
            <a:extLst>
              <a:ext uri="{FF2B5EF4-FFF2-40B4-BE49-F238E27FC236}">
                <a16:creationId xmlns="" xmlns:a16="http://schemas.microsoft.com/office/drawing/2014/main" id="{63D211BF-1F6D-4497-8989-254994D0BFB0}"/>
              </a:ext>
            </a:extLst>
          </p:cNvPr>
          <p:cNvSpPr/>
          <p:nvPr/>
        </p:nvSpPr>
        <p:spPr>
          <a:xfrm>
            <a:off x="1662751" y="2674403"/>
            <a:ext cx="2790825" cy="1419225"/>
          </a:xfrm>
          <a:prstGeom prst="roundRect">
            <a:avLst>
              <a:gd name="adj" fmla="val 50000"/>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Neuroscience</a:t>
            </a:r>
          </a:p>
        </p:txBody>
      </p:sp>
      <p:sp>
        <p:nvSpPr>
          <p:cNvPr id="9" name="Rectangle: Rounded Corners 9">
            <a:extLst>
              <a:ext uri="{FF2B5EF4-FFF2-40B4-BE49-F238E27FC236}">
                <a16:creationId xmlns="" xmlns:a16="http://schemas.microsoft.com/office/drawing/2014/main" id="{1F87E586-24B2-4052-89B2-C6F86885709A}"/>
              </a:ext>
            </a:extLst>
          </p:cNvPr>
          <p:cNvSpPr/>
          <p:nvPr/>
        </p:nvSpPr>
        <p:spPr>
          <a:xfrm rot="787751">
            <a:off x="3058163" y="1255177"/>
            <a:ext cx="2790825" cy="1419225"/>
          </a:xfrm>
          <a:prstGeom prst="roundRect">
            <a:avLst>
              <a:gd name="adj" fmla="val 5000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Synthetic</a:t>
            </a:r>
          </a:p>
          <a:p>
            <a:pPr algn="ctr"/>
            <a:r>
              <a:rPr lang="en-US" sz="2400" dirty="0"/>
              <a:t>Biology</a:t>
            </a:r>
          </a:p>
        </p:txBody>
      </p:sp>
      <p:sp>
        <p:nvSpPr>
          <p:cNvPr id="10" name="Rectangle: Rounded Corners 11">
            <a:extLst>
              <a:ext uri="{FF2B5EF4-FFF2-40B4-BE49-F238E27FC236}">
                <a16:creationId xmlns="" xmlns:a16="http://schemas.microsoft.com/office/drawing/2014/main" id="{0D0BAAEB-B908-4284-90A6-090BAA51C4EC}"/>
              </a:ext>
            </a:extLst>
          </p:cNvPr>
          <p:cNvSpPr/>
          <p:nvPr/>
        </p:nvSpPr>
        <p:spPr>
          <a:xfrm>
            <a:off x="4796797" y="5150844"/>
            <a:ext cx="2790825" cy="1419225"/>
          </a:xfrm>
          <a:prstGeom prst="roundRect">
            <a:avLst>
              <a:gd name="adj"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Regenerative</a:t>
            </a:r>
          </a:p>
          <a:p>
            <a:pPr algn="ctr"/>
            <a:r>
              <a:rPr lang="en-US" sz="2400" dirty="0">
                <a:solidFill>
                  <a:schemeClr val="bg1"/>
                </a:solidFill>
              </a:rPr>
              <a:t>Medicine</a:t>
            </a:r>
          </a:p>
        </p:txBody>
      </p:sp>
      <p:sp>
        <p:nvSpPr>
          <p:cNvPr id="11" name="Rectangle: Rounded Corners 6">
            <a:extLst>
              <a:ext uri="{FF2B5EF4-FFF2-40B4-BE49-F238E27FC236}">
                <a16:creationId xmlns="" xmlns:a16="http://schemas.microsoft.com/office/drawing/2014/main" id="{F7F73983-60E2-4987-88B8-84D77A8F2DD9}"/>
              </a:ext>
            </a:extLst>
          </p:cNvPr>
          <p:cNvSpPr/>
          <p:nvPr/>
        </p:nvSpPr>
        <p:spPr>
          <a:xfrm rot="19032959">
            <a:off x="318664" y="1105968"/>
            <a:ext cx="2873913" cy="1419225"/>
          </a:xfrm>
          <a:prstGeom prst="roundRect">
            <a:avLst>
              <a:gd name="adj" fmla="val 50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Nanotechnology</a:t>
            </a:r>
          </a:p>
        </p:txBody>
      </p:sp>
      <p:sp>
        <p:nvSpPr>
          <p:cNvPr id="12" name="Rectangle: Rounded Corners 3">
            <a:extLst>
              <a:ext uri="{FF2B5EF4-FFF2-40B4-BE49-F238E27FC236}">
                <a16:creationId xmlns="" xmlns:a16="http://schemas.microsoft.com/office/drawing/2014/main" id="{D89C000C-4E90-4C5C-BD32-D675AF9308DC}"/>
              </a:ext>
            </a:extLst>
          </p:cNvPr>
          <p:cNvSpPr/>
          <p:nvPr/>
        </p:nvSpPr>
        <p:spPr>
          <a:xfrm>
            <a:off x="6959929" y="2803376"/>
            <a:ext cx="2790825" cy="1419225"/>
          </a:xfrm>
          <a:prstGeom prst="roundRect">
            <a:avLst>
              <a:gd name="adj" fmla="val 50000"/>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Genomics</a:t>
            </a:r>
          </a:p>
          <a:p>
            <a:pPr algn="ctr"/>
            <a:r>
              <a:rPr lang="en-US" sz="2400" dirty="0">
                <a:solidFill>
                  <a:schemeClr val="bg1"/>
                </a:solidFill>
              </a:rPr>
              <a:t>&amp;</a:t>
            </a:r>
          </a:p>
          <a:p>
            <a:pPr algn="ctr"/>
            <a:r>
              <a:rPr lang="en-US" sz="2400" dirty="0">
                <a:solidFill>
                  <a:schemeClr val="bg1"/>
                </a:solidFill>
              </a:rPr>
              <a:t>Preventive</a:t>
            </a:r>
          </a:p>
          <a:p>
            <a:pPr algn="ctr"/>
            <a:r>
              <a:rPr lang="en-US" sz="2400" dirty="0">
                <a:solidFill>
                  <a:schemeClr val="bg1"/>
                </a:solidFill>
              </a:rPr>
              <a:t>Medicine</a:t>
            </a:r>
          </a:p>
        </p:txBody>
      </p:sp>
      <p:sp>
        <p:nvSpPr>
          <p:cNvPr id="13" name="Rectangle: Rounded Corners 10">
            <a:extLst>
              <a:ext uri="{FF2B5EF4-FFF2-40B4-BE49-F238E27FC236}">
                <a16:creationId xmlns="" xmlns:a16="http://schemas.microsoft.com/office/drawing/2014/main" id="{FB1F4321-32D2-4DDF-9206-147360A9350A}"/>
              </a:ext>
            </a:extLst>
          </p:cNvPr>
          <p:cNvSpPr/>
          <p:nvPr/>
        </p:nvSpPr>
        <p:spPr>
          <a:xfrm rot="1864287">
            <a:off x="8638813" y="1009053"/>
            <a:ext cx="2790825" cy="1419225"/>
          </a:xfrm>
          <a:prstGeom prst="roundRect">
            <a:avLst>
              <a:gd name="adj" fmla="val 50000"/>
            </a:avLst>
          </a:prstGeom>
          <a:solidFill>
            <a:schemeClr val="tx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Aging</a:t>
            </a:r>
          </a:p>
          <a:p>
            <a:pPr algn="ctr"/>
            <a:r>
              <a:rPr lang="en-US" dirty="0"/>
              <a:t>Health extension</a:t>
            </a:r>
          </a:p>
          <a:p>
            <a:pPr algn="ctr"/>
            <a:r>
              <a:rPr lang="en-US" dirty="0"/>
              <a:t>Robotics</a:t>
            </a:r>
          </a:p>
        </p:txBody>
      </p:sp>
    </p:spTree>
    <p:extLst>
      <p:ext uri="{BB962C8B-B14F-4D97-AF65-F5344CB8AC3E}">
        <p14:creationId xmlns:p14="http://schemas.microsoft.com/office/powerpoint/2010/main" val="727760081"/>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121721" cy="858368"/>
          </a:xfrm>
        </p:spPr>
        <p:txBody>
          <a:bodyPr>
            <a:normAutofit fontScale="90000"/>
          </a:bodyPr>
          <a:lstStyle/>
          <a:p>
            <a:pPr algn="r" rtl="1"/>
            <a:r>
              <a:rPr lang="fa-IR" dirty="0" smtClean="0">
                <a:cs typeface="B Nazanin" panose="00000400000000000000" pitchFamily="2" charset="-78"/>
              </a:rPr>
              <a:t>موانع و تسهیل کننده های منابع انسانی: </a:t>
            </a:r>
            <a:r>
              <a:rPr lang="ar-YE" dirty="0">
                <a:cs typeface="B Nazanin" panose="00000400000000000000" pitchFamily="2" charset="-78"/>
              </a:rPr>
              <a:t>اعتقاد، باور و نگرش</a:t>
            </a:r>
            <a:r>
              <a:rPr lang="fa-IR" sz="6600" dirty="0">
                <a:cs typeface="B Nazanin" panose="00000400000000000000" pitchFamily="2" charset="-78"/>
              </a:rPr>
              <a:t/>
            </a:r>
            <a:br>
              <a:rPr lang="fa-IR" sz="6600"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916113632"/>
              </p:ext>
            </p:extLst>
          </p:nvPr>
        </p:nvGraphicFramePr>
        <p:xfrm>
          <a:off x="838201" y="1339403"/>
          <a:ext cx="9825506" cy="5331853"/>
        </p:xfrm>
        <a:graphic>
          <a:graphicData uri="http://schemas.openxmlformats.org/drawingml/2006/table">
            <a:tbl>
              <a:tblPr rtl="1" firstRow="1" firstCol="1" bandRow="1">
                <a:tableStyleId>{5DA37D80-6434-44D0-A028-1B22A696006F}</a:tableStyleId>
              </a:tblPr>
              <a:tblGrid>
                <a:gridCol w="4672569">
                  <a:extLst>
                    <a:ext uri="{9D8B030D-6E8A-4147-A177-3AD203B41FA5}">
                      <a16:colId xmlns="" xmlns:a16="http://schemas.microsoft.com/office/drawing/2014/main" val="4287491745"/>
                    </a:ext>
                  </a:extLst>
                </a:gridCol>
                <a:gridCol w="5152937">
                  <a:extLst>
                    <a:ext uri="{9D8B030D-6E8A-4147-A177-3AD203B41FA5}">
                      <a16:colId xmlns="" xmlns:a16="http://schemas.microsoft.com/office/drawing/2014/main" val="2390608897"/>
                    </a:ext>
                  </a:extLst>
                </a:gridCol>
              </a:tblGrid>
              <a:tr h="765601">
                <a:tc>
                  <a:txBody>
                    <a:bodyPr/>
                    <a:lstStyle/>
                    <a:p>
                      <a:pPr marR="71755" algn="ctr" rtl="1">
                        <a:lnSpc>
                          <a:spcPct val="200000"/>
                        </a:lnSpc>
                        <a:spcAft>
                          <a:spcPts val="0"/>
                        </a:spcAft>
                      </a:pPr>
                      <a:r>
                        <a:rPr lang="fa-IR" sz="2000" b="1" dirty="0">
                          <a:effectLst/>
                        </a:rPr>
                        <a:t>موارد مربوط به موانع و چالش ها</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200000"/>
                        </a:lnSpc>
                        <a:spcAft>
                          <a:spcPts val="0"/>
                        </a:spcAft>
                      </a:pPr>
                      <a:r>
                        <a:rPr lang="fa-IR" sz="2000" b="1" dirty="0">
                          <a:effectLst/>
                        </a:rPr>
                        <a:t>موارد مربوط به راهکار ها</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566252">
                <a:tc>
                  <a:txBody>
                    <a:bodyPr/>
                    <a:lstStyle/>
                    <a:p>
                      <a:pPr marL="342900" lvl="0" indent="-342900" algn="just" rtl="1">
                        <a:lnSpc>
                          <a:spcPct val="200000"/>
                        </a:lnSpc>
                        <a:spcAft>
                          <a:spcPts val="0"/>
                        </a:spcAft>
                        <a:buFont typeface="Wingdings" panose="05000000000000000000" pitchFamily="2" charset="2"/>
                        <a:buChar char=""/>
                      </a:pPr>
                      <a:r>
                        <a:rPr lang="ar-YE" sz="1800" b="1" dirty="0">
                          <a:effectLst/>
                        </a:rPr>
                        <a:t>مشارکت در طرح های همگرایی گاها از روی اجبار هست باور غالب زود بازده که زود به نتیجه برسد </a:t>
                      </a:r>
                      <a:endParaRPr lang="en-US" sz="1800" b="1" dirty="0">
                        <a:effectLst/>
                      </a:endParaRPr>
                    </a:p>
                    <a:p>
                      <a:pPr marL="342900" lvl="0" indent="-342900" algn="just" rtl="1">
                        <a:lnSpc>
                          <a:spcPct val="200000"/>
                        </a:lnSpc>
                        <a:spcAft>
                          <a:spcPts val="0"/>
                        </a:spcAft>
                        <a:buFont typeface="Wingdings" panose="05000000000000000000" pitchFamily="2" charset="2"/>
                        <a:buChar char=""/>
                      </a:pPr>
                      <a:r>
                        <a:rPr lang="ar-YE" sz="1800" b="1" dirty="0">
                          <a:effectLst/>
                        </a:rPr>
                        <a:t>اعتقاد به داشتن اهداف آرمانی در همگرایی و  زمان بازدهی طولانی آن</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200000"/>
                        </a:lnSpc>
                        <a:spcAft>
                          <a:spcPts val="0"/>
                        </a:spcAft>
                        <a:buFont typeface="Wingdings" panose="05000000000000000000" pitchFamily="2" charset="2"/>
                        <a:buChar char=""/>
                      </a:pPr>
                      <a:r>
                        <a:rPr lang="ar-YE" sz="1800" b="1" dirty="0">
                          <a:effectLst/>
                        </a:rPr>
                        <a:t>حذف اجبار در طرح های همگرایی و مشارکت دلی و از روی علاقه منجر به افزایش خلاقیت میان رشته ای و ارائه طرح های نوآورانه همگرایی خواهد شد</a:t>
                      </a:r>
                      <a:endParaRPr lang="en-US" sz="1800" b="1" dirty="0">
                        <a:effectLst/>
                      </a:endParaRPr>
                    </a:p>
                    <a:p>
                      <a:pPr marL="342900" lvl="0" indent="-342900" algn="just" rtl="1">
                        <a:lnSpc>
                          <a:spcPct val="200000"/>
                        </a:lnSpc>
                        <a:spcAft>
                          <a:spcPts val="0"/>
                        </a:spcAft>
                        <a:buFont typeface="Wingdings" panose="05000000000000000000" pitchFamily="2" charset="2"/>
                        <a:buChar char=""/>
                      </a:pPr>
                      <a:r>
                        <a:rPr lang="ar-YE" sz="1800" b="1" dirty="0">
                          <a:effectLst/>
                        </a:rPr>
                        <a:t>گاها اجرای صحیح و درست قوانین و مقررات منجر به ایجاد و تغییر نگرش، باور و اعتقاد نیروی انسانی فعال در زمینه رهیافت همرگرایی می شود</a:t>
                      </a:r>
                      <a:endParaRPr lang="en-US" sz="1800" b="1" dirty="0">
                        <a:effectLst/>
                      </a:endParaRPr>
                    </a:p>
                    <a:p>
                      <a:pPr marL="342900" lvl="0" indent="-342900" algn="just" rtl="1">
                        <a:lnSpc>
                          <a:spcPct val="200000"/>
                        </a:lnSpc>
                        <a:spcAft>
                          <a:spcPts val="0"/>
                        </a:spcAft>
                        <a:buFont typeface="Wingdings" panose="05000000000000000000" pitchFamily="2" charset="2"/>
                        <a:buChar char=""/>
                      </a:pPr>
                      <a:r>
                        <a:rPr lang="ar-YE" sz="1800" b="1" dirty="0">
                          <a:effectLst/>
                        </a:rPr>
                        <a:t>اجرای درست قانون منجر نگرش خواهد شد</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1846728531"/>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561" y="812711"/>
            <a:ext cx="10160358" cy="1012914"/>
          </a:xfrm>
        </p:spPr>
        <p:txBody>
          <a:bodyPr>
            <a:normAutofit fontScale="90000"/>
          </a:bodyPr>
          <a:lstStyle/>
          <a:p>
            <a:pPr algn="r" rtl="1"/>
            <a:r>
              <a:rPr lang="fa-IR" sz="3600" b="1" dirty="0" smtClean="0">
                <a:cs typeface="B Nazanin" panose="00000400000000000000" pitchFamily="2" charset="-78"/>
              </a:rPr>
              <a:t>موانع و تسهیل کننده های منابع انسانی: </a:t>
            </a:r>
            <a:r>
              <a:rPr lang="ar-YE" sz="3600" b="1" dirty="0" smtClean="0">
                <a:cs typeface="B Nazanin" panose="00000400000000000000" pitchFamily="2" charset="-78"/>
              </a:rPr>
              <a:t>نقش </a:t>
            </a:r>
            <a:r>
              <a:rPr lang="ar-YE" sz="3600" b="1" dirty="0">
                <a:cs typeface="B Nazanin" panose="00000400000000000000" pitchFamily="2" charset="-78"/>
              </a:rPr>
              <a:t>ها و مسئولیت های کارکنان و مدیران</a:t>
            </a:r>
            <a:r>
              <a:rPr lang="fa-IR" sz="6600" dirty="0">
                <a:cs typeface="B Nazanin" panose="00000400000000000000" pitchFamily="2" charset="-78"/>
              </a:rPr>
              <a:t/>
            </a:r>
            <a:br>
              <a:rPr lang="fa-IR" sz="6600"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31674176"/>
              </p:ext>
            </p:extLst>
          </p:nvPr>
        </p:nvGraphicFramePr>
        <p:xfrm>
          <a:off x="1407392" y="1825625"/>
          <a:ext cx="8862060" cy="4937760"/>
        </p:xfrm>
        <a:graphic>
          <a:graphicData uri="http://schemas.openxmlformats.org/drawingml/2006/table">
            <a:tbl>
              <a:tblPr rtl="1" firstRow="1" firstCol="1" bandRow="1">
                <a:tableStyleId>{5DA37D80-6434-44D0-A028-1B22A696006F}</a:tableStyleId>
              </a:tblPr>
              <a:tblGrid>
                <a:gridCol w="4214398">
                  <a:extLst>
                    <a:ext uri="{9D8B030D-6E8A-4147-A177-3AD203B41FA5}">
                      <a16:colId xmlns="" xmlns:a16="http://schemas.microsoft.com/office/drawing/2014/main" val="4287491745"/>
                    </a:ext>
                  </a:extLst>
                </a:gridCol>
                <a:gridCol w="4647662">
                  <a:extLst>
                    <a:ext uri="{9D8B030D-6E8A-4147-A177-3AD203B41FA5}">
                      <a16:colId xmlns="" xmlns:a16="http://schemas.microsoft.com/office/drawing/2014/main" val="2390608897"/>
                    </a:ext>
                  </a:extLst>
                </a:gridCol>
              </a:tblGrid>
              <a:tr h="165100">
                <a:tc>
                  <a:txBody>
                    <a:bodyPr/>
                    <a:lstStyle/>
                    <a:p>
                      <a:pPr marR="71755" algn="ctr" rtl="1">
                        <a:lnSpc>
                          <a:spcPct val="200000"/>
                        </a:lnSpc>
                        <a:spcAft>
                          <a:spcPts val="0"/>
                        </a:spcAft>
                      </a:pPr>
                      <a:r>
                        <a:rPr lang="fa-IR" sz="1800" b="1" dirty="0">
                          <a:effectLst/>
                        </a:rPr>
                        <a:t>موارد مربوط به موانع و چالش ها</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200000"/>
                        </a:lnSpc>
                        <a:spcAft>
                          <a:spcPts val="0"/>
                        </a:spcAft>
                      </a:pPr>
                      <a:r>
                        <a:rPr lang="fa-IR" sz="1800" b="1" dirty="0">
                          <a:effectLst/>
                        </a:rPr>
                        <a:t>موارد مربوط به راهکار ها</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3173095">
                <a:tc>
                  <a:txBody>
                    <a:bodyPr/>
                    <a:lstStyle/>
                    <a:p>
                      <a:pPr marL="342900" lvl="0" indent="-342900" algn="just" rtl="1">
                        <a:lnSpc>
                          <a:spcPct val="200000"/>
                        </a:lnSpc>
                        <a:spcAft>
                          <a:spcPts val="0"/>
                        </a:spcAft>
                        <a:buFont typeface="Wingdings" panose="05000000000000000000" pitchFamily="2" charset="2"/>
                        <a:buChar char=""/>
                      </a:pPr>
                      <a:r>
                        <a:rPr lang="ar-YE" sz="1800" b="1" dirty="0">
                          <a:effectLst/>
                        </a:rPr>
                        <a:t>کارکنان بالینی به دلیل زمان و شرایط کاری قادر به مشارکت در کار های تیمی رهیافت همگرایی نیستند.</a:t>
                      </a:r>
                      <a:endParaRPr lang="en-US" sz="1600" b="1" dirty="0">
                        <a:effectLst/>
                      </a:endParaRPr>
                    </a:p>
                    <a:p>
                      <a:pPr marL="342900" lvl="0" indent="-342900" algn="just" rtl="1">
                        <a:lnSpc>
                          <a:spcPct val="200000"/>
                        </a:lnSpc>
                        <a:spcAft>
                          <a:spcPts val="0"/>
                        </a:spcAft>
                        <a:buFont typeface="Wingdings" panose="05000000000000000000" pitchFamily="2" charset="2"/>
                        <a:buChar char=""/>
                      </a:pPr>
                      <a:r>
                        <a:rPr lang="ar-YE" sz="1800" b="1" dirty="0">
                          <a:effectLst/>
                        </a:rPr>
                        <a:t>کمبود نیروهایی با توانایی در زمینه های علمی ، پزشکی و مهندسی زیستی همگرایی</a:t>
                      </a:r>
                      <a:endParaRPr lang="en-US" sz="1600" b="1" dirty="0">
                        <a:effectLst/>
                      </a:endParaRPr>
                    </a:p>
                    <a:p>
                      <a:pPr marL="342900" lvl="0" indent="-342900" algn="just" rtl="1">
                        <a:lnSpc>
                          <a:spcPct val="200000"/>
                        </a:lnSpc>
                        <a:spcAft>
                          <a:spcPts val="0"/>
                        </a:spcAft>
                        <a:buFont typeface="Wingdings" panose="05000000000000000000" pitchFamily="2" charset="2"/>
                        <a:buChar char=""/>
                      </a:pPr>
                      <a:r>
                        <a:rPr lang="ar-YE" sz="1800" b="1" dirty="0">
                          <a:effectLst/>
                        </a:rPr>
                        <a:t>عدم اهتمام مدیران سلامت دانشگاه نسبت به موضوعات پیچیده</a:t>
                      </a:r>
                      <a:endParaRPr lang="en-US" sz="1600" b="1" dirty="0">
                        <a:effectLst/>
                      </a:endParaRPr>
                    </a:p>
                    <a:p>
                      <a:pPr marL="342900" lvl="0" indent="-342900" algn="just" rtl="1">
                        <a:lnSpc>
                          <a:spcPct val="200000"/>
                        </a:lnSpc>
                        <a:spcAft>
                          <a:spcPts val="0"/>
                        </a:spcAft>
                        <a:buFont typeface="Wingdings" panose="05000000000000000000" pitchFamily="2" charset="2"/>
                        <a:buChar char=""/>
                      </a:pPr>
                      <a:r>
                        <a:rPr lang="ar-YE" sz="1800" b="1" dirty="0">
                          <a:effectLst/>
                        </a:rPr>
                        <a:t>عدم پایبندی مدیران به وعده هایشان</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r" rtl="1">
                        <a:lnSpc>
                          <a:spcPct val="200000"/>
                        </a:lnSpc>
                        <a:spcAft>
                          <a:spcPts val="0"/>
                        </a:spcAft>
                        <a:buFont typeface="Wingdings" panose="05000000000000000000" pitchFamily="2" charset="2"/>
                        <a:buChar char=""/>
                      </a:pPr>
                      <a:r>
                        <a:rPr lang="ar-YE" sz="1800" b="1" dirty="0">
                          <a:effectLst/>
                        </a:rPr>
                        <a:t>جدا کردن بخش درمان با آموزش </a:t>
                      </a:r>
                      <a:endParaRPr lang="en-US" sz="1600" b="1" dirty="0">
                        <a:effectLst/>
                      </a:endParaRPr>
                    </a:p>
                    <a:p>
                      <a:pPr marL="457200" algn="r" rtl="1">
                        <a:lnSpc>
                          <a:spcPct val="200000"/>
                        </a:lnSpc>
                        <a:spcAft>
                          <a:spcPts val="0"/>
                        </a:spcAft>
                      </a:pPr>
                      <a:r>
                        <a:rPr lang="en-US" sz="1800" b="1" dirty="0">
                          <a:effectLst/>
                        </a:rPr>
                        <a:t>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4001638675"/>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786870" cy="1012914"/>
          </a:xfrm>
        </p:spPr>
        <p:txBody>
          <a:bodyPr>
            <a:noAutofit/>
          </a:bodyPr>
          <a:lstStyle/>
          <a:p>
            <a:pPr algn="r" rtl="1"/>
            <a:r>
              <a:rPr lang="fa-IR" sz="3600" b="1" dirty="0" smtClean="0">
                <a:cs typeface="B Nazanin" panose="00000400000000000000" pitchFamily="2" charset="-78"/>
              </a:rPr>
              <a:t>موانع و تسهیل کننده های منابع انسانی: </a:t>
            </a:r>
            <a:r>
              <a:rPr lang="ar-YE" sz="3600" b="1" dirty="0">
                <a:cs typeface="B Nazanin" panose="00000400000000000000" pitchFamily="2" charset="-78"/>
              </a:rPr>
              <a:t>انگیزه</a:t>
            </a:r>
            <a:r>
              <a:rPr lang="fa-IR" sz="5400" b="1" dirty="0">
                <a:cs typeface="B Nazanin" panose="00000400000000000000" pitchFamily="2" charset="-78"/>
              </a:rPr>
              <a:t/>
            </a:r>
            <a:br>
              <a:rPr lang="fa-IR" sz="5400" b="1" dirty="0">
                <a:cs typeface="B Nazanin" panose="00000400000000000000" pitchFamily="2" charset="-78"/>
              </a:rPr>
            </a:br>
            <a:endParaRPr lang="en-US" sz="3600"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rtl="1"/>
            <a:endParaRPr lang="fa-IR" sz="4400" dirty="0">
              <a:latin typeface="+mj-lt"/>
              <a:ea typeface="+mj-ea"/>
              <a:cs typeface="B Nazanin" panose="00000400000000000000" pitchFamily="2" charset="-78"/>
            </a:endParaRPr>
          </a:p>
          <a:p>
            <a:pPr algn="just" rtl="1"/>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729757301"/>
              </p:ext>
            </p:extLst>
          </p:nvPr>
        </p:nvGraphicFramePr>
        <p:xfrm>
          <a:off x="991673" y="1584102"/>
          <a:ext cx="9535357" cy="4718116"/>
        </p:xfrm>
        <a:graphic>
          <a:graphicData uri="http://schemas.openxmlformats.org/drawingml/2006/table">
            <a:tbl>
              <a:tblPr rtl="1" firstRow="1" firstCol="1" bandRow="1">
                <a:tableStyleId>{5DA37D80-6434-44D0-A028-1B22A696006F}</a:tableStyleId>
              </a:tblPr>
              <a:tblGrid>
                <a:gridCol w="4534588">
                  <a:extLst>
                    <a:ext uri="{9D8B030D-6E8A-4147-A177-3AD203B41FA5}">
                      <a16:colId xmlns="" xmlns:a16="http://schemas.microsoft.com/office/drawing/2014/main" val="4287491745"/>
                    </a:ext>
                  </a:extLst>
                </a:gridCol>
                <a:gridCol w="5000769">
                  <a:extLst>
                    <a:ext uri="{9D8B030D-6E8A-4147-A177-3AD203B41FA5}">
                      <a16:colId xmlns="" xmlns:a16="http://schemas.microsoft.com/office/drawing/2014/main" val="2390608897"/>
                    </a:ext>
                  </a:extLst>
                </a:gridCol>
              </a:tblGrid>
              <a:tr h="434667">
                <a:tc>
                  <a:txBody>
                    <a:bodyPr/>
                    <a:lstStyle/>
                    <a:p>
                      <a:pPr marR="71755" algn="ctr" rtl="1">
                        <a:lnSpc>
                          <a:spcPct val="150000"/>
                        </a:lnSpc>
                        <a:spcAft>
                          <a:spcPts val="0"/>
                        </a:spcAft>
                      </a:pPr>
                      <a:r>
                        <a:rPr lang="fa-IR" sz="1800" b="1" dirty="0">
                          <a:effectLst/>
                        </a:rPr>
                        <a:t>موارد مربوط به موانع و چالش ها</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50000"/>
                        </a:lnSpc>
                        <a:spcAft>
                          <a:spcPts val="0"/>
                        </a:spcAft>
                      </a:pPr>
                      <a:r>
                        <a:rPr lang="fa-IR" sz="1800" b="1" dirty="0">
                          <a:effectLst/>
                        </a:rPr>
                        <a:t>موارد مربوط به راهکار ها</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283449">
                <a:tc>
                  <a:txBody>
                    <a:bodyPr/>
                    <a:lstStyle/>
                    <a:p>
                      <a:pPr marL="342900" lvl="0" indent="-342900" algn="just" rtl="1">
                        <a:lnSpc>
                          <a:spcPct val="150000"/>
                        </a:lnSpc>
                        <a:spcAft>
                          <a:spcPts val="0"/>
                        </a:spcAft>
                        <a:buFont typeface="Wingdings" panose="05000000000000000000" pitchFamily="2" charset="2"/>
                        <a:buChar char=""/>
                      </a:pPr>
                      <a:r>
                        <a:rPr lang="ar-YE" sz="1600" b="1" dirty="0">
                          <a:effectLst/>
                        </a:rPr>
                        <a:t>عدم توجه به گروه های موفق در زمینه رهیافت همگرایی</a:t>
                      </a:r>
                      <a:endParaRPr lang="en-US" sz="1600" b="1" dirty="0">
                        <a:effectLst/>
                      </a:endParaRPr>
                    </a:p>
                    <a:p>
                      <a:pPr marL="342900" lvl="0" indent="-342900" algn="just" rtl="1">
                        <a:lnSpc>
                          <a:spcPct val="150000"/>
                        </a:lnSpc>
                        <a:spcAft>
                          <a:spcPts val="0"/>
                        </a:spcAft>
                        <a:buFont typeface="Wingdings" panose="05000000000000000000" pitchFamily="2" charset="2"/>
                        <a:buChar char=""/>
                      </a:pPr>
                      <a:r>
                        <a:rPr lang="ar-YE" sz="1600" b="1" dirty="0">
                          <a:effectLst/>
                        </a:rPr>
                        <a:t>عدم حمایت همه جانبه از آنها</a:t>
                      </a:r>
                      <a:endParaRPr lang="en-US" sz="1600" b="1" dirty="0">
                        <a:effectLst/>
                      </a:endParaRPr>
                    </a:p>
                    <a:p>
                      <a:pPr marL="457200" algn="just" rtl="1">
                        <a:lnSpc>
                          <a:spcPct val="150000"/>
                        </a:lnSpc>
                        <a:spcAft>
                          <a:spcPts val="0"/>
                        </a:spcAft>
                      </a:pPr>
                      <a:r>
                        <a:rPr lang="ar-YE" sz="1600" b="1" dirty="0">
                          <a:effectLst/>
                        </a:rPr>
                        <a:t>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150000"/>
                        </a:lnSpc>
                        <a:spcAft>
                          <a:spcPts val="0"/>
                        </a:spcAft>
                        <a:buFont typeface="Wingdings" panose="05000000000000000000" pitchFamily="2" charset="2"/>
                        <a:buChar char=""/>
                      </a:pPr>
                      <a:r>
                        <a:rPr lang="ar-YE" sz="1600" b="1" dirty="0">
                          <a:effectLst/>
                        </a:rPr>
                        <a:t>سرمایه گذاری برای شناسایی و بکارگیری استعداد ها و پژوهشگران با دید همگرایی و کمک کننده و  آموزش و تربیت آنها انجام بشه و تامین و حمایت مالی از آنها انجام بشه</a:t>
                      </a:r>
                      <a:endParaRPr lang="en-US" sz="1600" b="1" dirty="0">
                        <a:effectLst/>
                      </a:endParaRPr>
                    </a:p>
                    <a:p>
                      <a:pPr marL="342900" lvl="0" indent="-342900" algn="just" rtl="1">
                        <a:lnSpc>
                          <a:spcPct val="150000"/>
                        </a:lnSpc>
                        <a:spcAft>
                          <a:spcPts val="0"/>
                        </a:spcAft>
                        <a:buFont typeface="Wingdings" panose="05000000000000000000" pitchFamily="2" charset="2"/>
                        <a:buChar char=""/>
                      </a:pPr>
                      <a:r>
                        <a:rPr lang="ar-YE" sz="1600" b="1" dirty="0">
                          <a:effectLst/>
                        </a:rPr>
                        <a:t>تشویق به همکاری تخصصی بین رشته ای </a:t>
                      </a:r>
                      <a:endParaRPr lang="en-US" sz="1600" b="1" dirty="0">
                        <a:effectLst/>
                      </a:endParaRPr>
                    </a:p>
                    <a:p>
                      <a:pPr marL="342900" lvl="0" indent="-342900" algn="just" rtl="1">
                        <a:lnSpc>
                          <a:spcPct val="150000"/>
                        </a:lnSpc>
                        <a:spcAft>
                          <a:spcPts val="0"/>
                        </a:spcAft>
                        <a:buFont typeface="Wingdings" panose="05000000000000000000" pitchFamily="2" charset="2"/>
                        <a:buChar char=""/>
                      </a:pPr>
                      <a:r>
                        <a:rPr lang="ar-YE" sz="1600" b="1" dirty="0">
                          <a:effectLst/>
                        </a:rPr>
                        <a:t>ارایه امتیاز علمی جوایز علمی و مشوق های مختلف </a:t>
                      </a:r>
                      <a:endParaRPr lang="en-US" sz="1600" b="1" dirty="0">
                        <a:effectLst/>
                      </a:endParaRPr>
                    </a:p>
                    <a:p>
                      <a:pPr marL="342900" lvl="0" indent="-342900" algn="just" rtl="1">
                        <a:lnSpc>
                          <a:spcPct val="150000"/>
                        </a:lnSpc>
                        <a:spcAft>
                          <a:spcPts val="0"/>
                        </a:spcAft>
                        <a:buFont typeface="Wingdings" panose="05000000000000000000" pitchFamily="2" charset="2"/>
                        <a:buChar char=""/>
                      </a:pPr>
                      <a:r>
                        <a:rPr lang="ar-YE" sz="1600" b="1" dirty="0">
                          <a:effectLst/>
                        </a:rPr>
                        <a:t>در نظر گرفتن مشوق هایی برای دانشجویان اساتید و کارمندان مانند مشوق های  مالی ، معنوی ، تسهیل راهکارهای تجاری سازی، حمایت و کمک به مخترعان، و حمایت از تولید انبوه و تجاری سازی، در اختیار قرار دادن سایر سازمان ها</a:t>
                      </a:r>
                      <a:endParaRPr lang="en-US" sz="1600" b="1" dirty="0">
                        <a:effectLst/>
                      </a:endParaRPr>
                    </a:p>
                    <a:p>
                      <a:pPr marL="457200" algn="just" rtl="1">
                        <a:lnSpc>
                          <a:spcPct val="150000"/>
                        </a:lnSpc>
                        <a:spcAft>
                          <a:spcPts val="0"/>
                        </a:spcAft>
                      </a:pPr>
                      <a:r>
                        <a:rPr lang="ar-YE" sz="1600" b="1" dirty="0">
                          <a:effectLst/>
                        </a:rPr>
                        <a:t>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1047274254"/>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b="1" dirty="0" smtClean="0">
                <a:cs typeface="B Nazanin" panose="00000400000000000000" pitchFamily="2" charset="-78"/>
              </a:rPr>
              <a:t>موانع و تسهیل کننده های منابع انسانی: </a:t>
            </a:r>
            <a:r>
              <a:rPr lang="ar-YE" sz="3200" b="1" dirty="0">
                <a:cs typeface="B Nazanin" panose="00000400000000000000" pitchFamily="2" charset="-78"/>
              </a:rPr>
              <a:t>جو و فرهنگ سازمانی</a:t>
            </a:r>
            <a:r>
              <a:rPr lang="fa-IR" sz="4800" b="1" dirty="0">
                <a:cs typeface="B Nazanin" panose="00000400000000000000" pitchFamily="2" charset="-78"/>
              </a:rPr>
              <a:t/>
            </a:r>
            <a:br>
              <a:rPr lang="fa-IR" sz="4800" b="1" dirty="0">
                <a:cs typeface="B Nazanin" panose="00000400000000000000" pitchFamily="2" charset="-78"/>
              </a:rPr>
            </a:br>
            <a:endParaRPr lang="en-US" sz="3200" b="1" dirty="0">
              <a:cs typeface="B Nazanin" panose="00000400000000000000" pitchFamily="2" charset="-78"/>
            </a:endParaRPr>
          </a:p>
        </p:txBody>
      </p:sp>
      <p:sp>
        <p:nvSpPr>
          <p:cNvPr id="3" name="Content Placeholder 2"/>
          <p:cNvSpPr>
            <a:spLocks noGrp="1"/>
          </p:cNvSpPr>
          <p:nvPr>
            <p:ph idx="1"/>
          </p:nvPr>
        </p:nvSpPr>
        <p:spPr>
          <a:xfrm>
            <a:off x="838200" y="1690688"/>
            <a:ext cx="10515600" cy="4486275"/>
          </a:xfrm>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366833083"/>
              </p:ext>
            </p:extLst>
          </p:nvPr>
        </p:nvGraphicFramePr>
        <p:xfrm>
          <a:off x="1352282" y="1917647"/>
          <a:ext cx="9316415" cy="4534667"/>
        </p:xfrm>
        <a:graphic>
          <a:graphicData uri="http://schemas.openxmlformats.org/drawingml/2006/table">
            <a:tbl>
              <a:tblPr rtl="1" firstRow="1" firstCol="1" bandRow="1">
                <a:tableStyleId>{5DA37D80-6434-44D0-A028-1B22A696006F}</a:tableStyleId>
              </a:tblPr>
              <a:tblGrid>
                <a:gridCol w="4430469">
                  <a:extLst>
                    <a:ext uri="{9D8B030D-6E8A-4147-A177-3AD203B41FA5}">
                      <a16:colId xmlns="" xmlns:a16="http://schemas.microsoft.com/office/drawing/2014/main" val="4287491745"/>
                    </a:ext>
                  </a:extLst>
                </a:gridCol>
                <a:gridCol w="4885946">
                  <a:extLst>
                    <a:ext uri="{9D8B030D-6E8A-4147-A177-3AD203B41FA5}">
                      <a16:colId xmlns="" xmlns:a16="http://schemas.microsoft.com/office/drawing/2014/main" val="2390608897"/>
                    </a:ext>
                  </a:extLst>
                </a:gridCol>
              </a:tblGrid>
              <a:tr h="516629">
                <a:tc>
                  <a:txBody>
                    <a:bodyPr/>
                    <a:lstStyle/>
                    <a:p>
                      <a:pPr marR="71755" algn="ctr" rtl="1">
                        <a:lnSpc>
                          <a:spcPct val="150000"/>
                        </a:lnSpc>
                        <a:spcAft>
                          <a:spcPts val="0"/>
                        </a:spcAft>
                      </a:pPr>
                      <a:r>
                        <a:rPr lang="fa-IR" sz="2000" dirty="0">
                          <a:effectLst/>
                        </a:rPr>
                        <a:t>موارد مربوط به موانع و چالش ها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50000"/>
                        </a:lnSpc>
                        <a:spcAft>
                          <a:spcPts val="0"/>
                        </a:spcAft>
                      </a:pPr>
                      <a:r>
                        <a:rPr lang="fa-IR" sz="2000">
                          <a:effectLst/>
                        </a:rPr>
                        <a:t>موارد مربوط به راهکار ها</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018038">
                <a:tc>
                  <a:txBody>
                    <a:bodyPr/>
                    <a:lstStyle/>
                    <a:p>
                      <a:pPr marL="342900" lvl="0" indent="-342900" algn="just" rtl="1">
                        <a:lnSpc>
                          <a:spcPct val="150000"/>
                        </a:lnSpc>
                        <a:spcAft>
                          <a:spcPts val="0"/>
                        </a:spcAft>
                        <a:buFont typeface="Wingdings" panose="05000000000000000000" pitchFamily="2" charset="2"/>
                        <a:buChar char=""/>
                      </a:pPr>
                      <a:r>
                        <a:rPr lang="ar-YE" sz="2000" b="1" dirty="0">
                          <a:effectLst/>
                        </a:rPr>
                        <a:t>در ساختار ذهنی ما بکارگیری رویکرد همگرایی ضعیف هست</a:t>
                      </a:r>
                      <a:endParaRPr lang="en-US" sz="1800" b="1" dirty="0">
                        <a:effectLst/>
                      </a:endParaRPr>
                    </a:p>
                    <a:p>
                      <a:pPr marL="342900" lvl="0" indent="-342900" algn="just" rtl="1">
                        <a:lnSpc>
                          <a:spcPct val="150000"/>
                        </a:lnSpc>
                        <a:spcAft>
                          <a:spcPts val="0"/>
                        </a:spcAft>
                        <a:buFont typeface="Wingdings" panose="05000000000000000000" pitchFamily="2" charset="2"/>
                        <a:buChar char=""/>
                      </a:pPr>
                      <a:r>
                        <a:rPr lang="ar-YE" sz="2000" b="1" dirty="0">
                          <a:effectLst/>
                        </a:rPr>
                        <a:t>فرد گرایی در فراهنگ ما ریشه دارد</a:t>
                      </a:r>
                      <a:endParaRPr lang="en-US" sz="1800" b="1" dirty="0">
                        <a:effectLst/>
                      </a:endParaRPr>
                    </a:p>
                    <a:p>
                      <a:pPr marL="342900" lvl="0" indent="-342900" algn="just" rtl="1">
                        <a:lnSpc>
                          <a:spcPct val="150000"/>
                        </a:lnSpc>
                        <a:spcAft>
                          <a:spcPts val="0"/>
                        </a:spcAft>
                        <a:buFont typeface="Wingdings" panose="05000000000000000000" pitchFamily="2" charset="2"/>
                        <a:buChar char=""/>
                      </a:pPr>
                      <a:r>
                        <a:rPr lang="ar-YE" sz="2000" b="1" dirty="0">
                          <a:effectLst/>
                        </a:rPr>
                        <a:t>تخصص گرایی افراطی</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150000"/>
                        </a:lnSpc>
                        <a:spcAft>
                          <a:spcPts val="0"/>
                        </a:spcAft>
                        <a:buFont typeface="Wingdings" panose="05000000000000000000" pitchFamily="2" charset="2"/>
                        <a:buChar char=""/>
                      </a:pPr>
                      <a:r>
                        <a:rPr lang="ar-YE" sz="2000" b="1" dirty="0">
                          <a:effectLst/>
                        </a:rPr>
                        <a:t>اصلاح ساختار یا تصور فرد گرایی تخصص محوری </a:t>
                      </a:r>
                      <a:endParaRPr lang="en-US" sz="1800" b="1" dirty="0">
                        <a:effectLst/>
                      </a:endParaRPr>
                    </a:p>
                    <a:p>
                      <a:pPr marL="342900" lvl="0" indent="-342900" algn="just" rtl="1">
                        <a:lnSpc>
                          <a:spcPct val="150000"/>
                        </a:lnSpc>
                        <a:spcAft>
                          <a:spcPts val="0"/>
                        </a:spcAft>
                        <a:buFont typeface="Wingdings" panose="05000000000000000000" pitchFamily="2" charset="2"/>
                        <a:buChar char=""/>
                      </a:pPr>
                      <a:r>
                        <a:rPr lang="ar-YE" sz="2000" b="1" dirty="0">
                          <a:effectLst/>
                        </a:rPr>
                        <a:t>ارتقا و بهبود تیم محوری و آموزش آکادمیکی</a:t>
                      </a:r>
                      <a:endParaRPr lang="en-US" sz="1800" b="1" dirty="0">
                        <a:effectLst/>
                      </a:endParaRPr>
                    </a:p>
                    <a:p>
                      <a:pPr marL="342900" lvl="0" indent="-342900" algn="just" rtl="1">
                        <a:lnSpc>
                          <a:spcPct val="150000"/>
                        </a:lnSpc>
                        <a:spcAft>
                          <a:spcPts val="0"/>
                        </a:spcAft>
                        <a:buFont typeface="Wingdings" panose="05000000000000000000" pitchFamily="2" charset="2"/>
                        <a:buChar char=""/>
                      </a:pPr>
                      <a:r>
                        <a:rPr lang="ar-YE" sz="2000" b="1" dirty="0">
                          <a:effectLst/>
                        </a:rPr>
                        <a:t>تبدیل و تغییر فرهنگ همگرایی از ایستا بودن به فعال و پویا بودن </a:t>
                      </a:r>
                      <a:endParaRPr lang="en-US" sz="1800" b="1" dirty="0">
                        <a:effectLst/>
                      </a:endParaRPr>
                    </a:p>
                    <a:p>
                      <a:pPr marL="342900" lvl="0" indent="-342900" algn="just" rtl="1">
                        <a:lnSpc>
                          <a:spcPct val="150000"/>
                        </a:lnSpc>
                        <a:spcAft>
                          <a:spcPts val="0"/>
                        </a:spcAft>
                        <a:buFont typeface="Wingdings" panose="05000000000000000000" pitchFamily="2" charset="2"/>
                        <a:buChar char=""/>
                      </a:pPr>
                      <a:r>
                        <a:rPr lang="ar-YE" sz="2000" b="1" dirty="0">
                          <a:effectLst/>
                        </a:rPr>
                        <a:t>ایجاد جو سازمانی همسو با همگرایی</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1794966178"/>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3600" b="1" dirty="0" smtClean="0">
                <a:cs typeface="B Nazanin" panose="00000400000000000000" pitchFamily="2" charset="-78"/>
              </a:rPr>
              <a:t>موانع و تسهیل کننده های سازماندهی: </a:t>
            </a:r>
            <a:r>
              <a:rPr lang="ar-YE" sz="3600" b="1" dirty="0">
                <a:cs typeface="B Nazanin" panose="00000400000000000000" pitchFamily="2" charset="-78"/>
              </a:rPr>
              <a:t>گروه های آموزشی در دانشگاه</a:t>
            </a:r>
            <a:r>
              <a:rPr lang="fa-IR" sz="6600" dirty="0">
                <a:cs typeface="B Nazanin" panose="00000400000000000000" pitchFamily="2" charset="-78"/>
              </a:rPr>
              <a:t/>
            </a:r>
            <a:br>
              <a:rPr lang="fa-IR" sz="6600"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513219450"/>
              </p:ext>
            </p:extLst>
          </p:nvPr>
        </p:nvGraphicFramePr>
        <p:xfrm>
          <a:off x="1171977" y="1481070"/>
          <a:ext cx="9406569" cy="4819777"/>
        </p:xfrm>
        <a:graphic>
          <a:graphicData uri="http://schemas.openxmlformats.org/drawingml/2006/table">
            <a:tbl>
              <a:tblPr rtl="1" firstRow="1" firstCol="1" bandRow="1">
                <a:tableStyleId>{5DA37D80-6434-44D0-A028-1B22A696006F}</a:tableStyleId>
              </a:tblPr>
              <a:tblGrid>
                <a:gridCol w="4473342">
                  <a:extLst>
                    <a:ext uri="{9D8B030D-6E8A-4147-A177-3AD203B41FA5}">
                      <a16:colId xmlns="" xmlns:a16="http://schemas.microsoft.com/office/drawing/2014/main" val="4287491745"/>
                    </a:ext>
                  </a:extLst>
                </a:gridCol>
                <a:gridCol w="4933227">
                  <a:extLst>
                    <a:ext uri="{9D8B030D-6E8A-4147-A177-3AD203B41FA5}">
                      <a16:colId xmlns="" xmlns:a16="http://schemas.microsoft.com/office/drawing/2014/main" val="2390608897"/>
                    </a:ext>
                  </a:extLst>
                </a:gridCol>
              </a:tblGrid>
              <a:tr h="227799">
                <a:tc>
                  <a:txBody>
                    <a:bodyPr/>
                    <a:lstStyle/>
                    <a:p>
                      <a:pPr marR="71755" algn="ctr" rtl="1">
                        <a:lnSpc>
                          <a:spcPct val="107000"/>
                        </a:lnSpc>
                        <a:spcAft>
                          <a:spcPts val="0"/>
                        </a:spcAft>
                      </a:pPr>
                      <a:r>
                        <a:rPr lang="fa-IR" sz="1800" kern="1200" dirty="0">
                          <a:effectLst/>
                        </a:rPr>
                        <a:t>موارد مربوط به موانع و چالش ها</a:t>
                      </a:r>
                      <a:endParaRPr lang="en-US" sz="1800" b="1" kern="12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marR="71755" algn="ctr" rtl="1">
                        <a:lnSpc>
                          <a:spcPct val="107000"/>
                        </a:lnSpc>
                        <a:spcAft>
                          <a:spcPts val="0"/>
                        </a:spcAft>
                      </a:pPr>
                      <a:r>
                        <a:rPr lang="fa-IR" sz="1800" kern="1200" dirty="0">
                          <a:effectLst/>
                        </a:rPr>
                        <a:t>موارد مربوط به راهکار ها</a:t>
                      </a:r>
                      <a:endParaRPr lang="en-US" sz="1800" b="1" kern="12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1350353606"/>
                  </a:ext>
                </a:extLst>
              </a:tr>
              <a:tr h="3173095">
                <a:tc>
                  <a:txBody>
                    <a:bodyPr/>
                    <a:lstStyle/>
                    <a:p>
                      <a:pPr marL="342900" lvl="0" indent="-342900" algn="r" rtl="1">
                        <a:lnSpc>
                          <a:spcPct val="150000"/>
                        </a:lnSpc>
                        <a:spcAft>
                          <a:spcPts val="0"/>
                        </a:spcAft>
                        <a:buFont typeface="Wingdings" panose="05000000000000000000" pitchFamily="2" charset="2"/>
                        <a:buChar char=""/>
                      </a:pPr>
                      <a:r>
                        <a:rPr lang="ar-SA" sz="1800" kern="1200" dirty="0">
                          <a:effectLst/>
                        </a:rPr>
                        <a:t>همکاری و مشارکت ضعیف گروه های آموزشی در طرح های همگرایی بنا به دلایل مختلف</a:t>
                      </a:r>
                      <a:endParaRPr lang="en-US" sz="1800" kern="1200" dirty="0">
                        <a:effectLst/>
                      </a:endParaRPr>
                    </a:p>
                    <a:p>
                      <a:pPr algn="r" rtl="1">
                        <a:lnSpc>
                          <a:spcPct val="150000"/>
                        </a:lnSpc>
                        <a:spcAft>
                          <a:spcPts val="0"/>
                        </a:spcAft>
                      </a:pPr>
                      <a:r>
                        <a:rPr lang="en-US" sz="1800" kern="1200" dirty="0">
                          <a:effectLst/>
                        </a:rPr>
                        <a:t> </a:t>
                      </a:r>
                      <a:endParaRPr lang="en-US" sz="1800" b="1" kern="12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tc>
                  <a:txBody>
                    <a:bodyPr/>
                    <a:lstStyle/>
                    <a:p>
                      <a:pPr algn="just" rtl="1">
                        <a:lnSpc>
                          <a:spcPct val="150000"/>
                        </a:lnSpc>
                        <a:spcAft>
                          <a:spcPts val="0"/>
                        </a:spcAft>
                      </a:pPr>
                      <a:r>
                        <a:rPr lang="en-US" sz="1800" kern="1200" dirty="0">
                          <a:effectLst/>
                        </a:rPr>
                        <a:t> </a:t>
                      </a:r>
                    </a:p>
                    <a:p>
                      <a:pPr marL="342900" lvl="0" indent="-342900" algn="just" rtl="1">
                        <a:lnSpc>
                          <a:spcPct val="150000"/>
                        </a:lnSpc>
                        <a:spcAft>
                          <a:spcPts val="0"/>
                        </a:spcAft>
                        <a:buFont typeface="Wingdings" panose="05000000000000000000" pitchFamily="2" charset="2"/>
                        <a:buChar char=""/>
                      </a:pPr>
                      <a:r>
                        <a:rPr lang="fa-IR" sz="1800" b="1" kern="1200" dirty="0">
                          <a:effectLst/>
                        </a:rPr>
                        <a:t>سازماندهی چند گروه آموزشی مبتنی بر کار تیمی در راستای رهیافت همگرایی</a:t>
                      </a:r>
                      <a:endParaRPr lang="en-US" sz="1800" b="1" kern="1200" dirty="0">
                        <a:effectLst/>
                      </a:endParaRPr>
                    </a:p>
                    <a:p>
                      <a:pPr marL="342900" lvl="0" indent="-342900" algn="just" rtl="1">
                        <a:lnSpc>
                          <a:spcPct val="150000"/>
                        </a:lnSpc>
                        <a:spcAft>
                          <a:spcPts val="0"/>
                        </a:spcAft>
                        <a:buFont typeface="Wingdings" panose="05000000000000000000" pitchFamily="2" charset="2"/>
                        <a:buChar char=""/>
                      </a:pPr>
                      <a:r>
                        <a:rPr lang="ar-SA" sz="1800" b="1" kern="1200" dirty="0">
                          <a:effectLst/>
                        </a:rPr>
                        <a:t>استقلال چند گروه آموزشی موفق در اجرای پروژه های مسئله محور و تخصیص تنخواه یا اعطای گرنت به آنها</a:t>
                      </a:r>
                      <a:endParaRPr lang="en-US" sz="1800" b="1" kern="1200" dirty="0">
                        <a:effectLst/>
                      </a:endParaRPr>
                    </a:p>
                    <a:p>
                      <a:pPr marL="342900" lvl="0" indent="-342900" algn="just" rtl="1">
                        <a:lnSpc>
                          <a:spcPct val="150000"/>
                        </a:lnSpc>
                        <a:spcAft>
                          <a:spcPts val="0"/>
                        </a:spcAft>
                        <a:buFont typeface="Wingdings" panose="05000000000000000000" pitchFamily="2" charset="2"/>
                        <a:buChar char=""/>
                      </a:pPr>
                      <a:r>
                        <a:rPr lang="fa-IR" sz="1800" b="1" kern="1200" dirty="0">
                          <a:effectLst/>
                        </a:rPr>
                        <a:t>مشارکت و همکاری چند گروه آموزشی در طرح ها و پروژه های همگرایی مبتنی بر حل مسئله به صورت آزمایشی با سرمایه مشخص- کار مشخص-اهداف مشخص در سطح دانشگاه </a:t>
                      </a:r>
                      <a:endParaRPr lang="en-US" sz="1800" b="1" kern="1200" dirty="0">
                        <a:effectLst/>
                      </a:endParaRPr>
                    </a:p>
                    <a:p>
                      <a:pPr marL="342900" lvl="0" indent="-342900" algn="just" rtl="1">
                        <a:lnSpc>
                          <a:spcPct val="150000"/>
                        </a:lnSpc>
                        <a:spcAft>
                          <a:spcPts val="0"/>
                        </a:spcAft>
                        <a:buFont typeface="Wingdings" panose="05000000000000000000" pitchFamily="2" charset="2"/>
                        <a:buChar char=""/>
                      </a:pPr>
                      <a:r>
                        <a:rPr lang="fa-IR" sz="1800" b="1" kern="1200" dirty="0">
                          <a:effectLst/>
                        </a:rPr>
                        <a:t>سازماندهی و نهادینه کردن رویکرد همگرایی در بطن دانشگاه، (پرهیز از کارجزیره ای کرد</a:t>
                      </a:r>
                      <a:r>
                        <a:rPr lang="fa-IR" sz="1800" kern="1200" dirty="0">
                          <a:effectLst/>
                        </a:rPr>
                        <a:t>ن)</a:t>
                      </a:r>
                      <a:endParaRPr lang="en-US" sz="1800" b="1" kern="1200" dirty="0">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2001127724"/>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083085" cy="716700"/>
          </a:xfrm>
        </p:spPr>
        <p:txBody>
          <a:bodyPr>
            <a:normAutofit/>
          </a:bodyPr>
          <a:lstStyle/>
          <a:p>
            <a:pPr algn="just" rtl="1"/>
            <a:r>
              <a:rPr lang="fa-IR" sz="3600" b="1" dirty="0" smtClean="0">
                <a:cs typeface="B Nazanin" panose="00000400000000000000" pitchFamily="2" charset="-78"/>
              </a:rPr>
              <a:t>موانع و تسهیل کننده های سازماندهی: </a:t>
            </a:r>
            <a:r>
              <a:rPr lang="ar-YE" sz="3600" b="1" dirty="0">
                <a:cs typeface="B Nazanin" panose="00000400000000000000" pitchFamily="2" charset="-78"/>
              </a:rPr>
              <a:t>داده و اطلاعات</a:t>
            </a:r>
            <a:endParaRPr lang="fa-IR" sz="5400" b="1" dirty="0">
              <a:cs typeface="B Nazanin" panose="00000400000000000000" pitchFamily="2" charset="-78"/>
            </a:endParaRPr>
          </a:p>
        </p:txBody>
      </p:sp>
      <p:sp>
        <p:nvSpPr>
          <p:cNvPr id="3" name="Content Placeholder 2"/>
          <p:cNvSpPr>
            <a:spLocks noGrp="1"/>
          </p:cNvSpPr>
          <p:nvPr>
            <p:ph idx="1"/>
          </p:nvPr>
        </p:nvSpPr>
        <p:spPr>
          <a:xfrm>
            <a:off x="1609858" y="1825625"/>
            <a:ext cx="9743941" cy="4351338"/>
          </a:xfrm>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282113859"/>
              </p:ext>
            </p:extLst>
          </p:nvPr>
        </p:nvGraphicFramePr>
        <p:xfrm>
          <a:off x="1275009" y="1648495"/>
          <a:ext cx="9440213" cy="4819777"/>
        </p:xfrm>
        <a:graphic>
          <a:graphicData uri="http://schemas.openxmlformats.org/drawingml/2006/table">
            <a:tbl>
              <a:tblPr rtl="1" firstRow="1" firstCol="1" bandRow="1">
                <a:tableStyleId>{5DA37D80-6434-44D0-A028-1B22A696006F}</a:tableStyleId>
              </a:tblPr>
              <a:tblGrid>
                <a:gridCol w="3554568">
                  <a:extLst>
                    <a:ext uri="{9D8B030D-6E8A-4147-A177-3AD203B41FA5}">
                      <a16:colId xmlns="" xmlns:a16="http://schemas.microsoft.com/office/drawing/2014/main" val="4287491745"/>
                    </a:ext>
                  </a:extLst>
                </a:gridCol>
                <a:gridCol w="5885645">
                  <a:extLst>
                    <a:ext uri="{9D8B030D-6E8A-4147-A177-3AD203B41FA5}">
                      <a16:colId xmlns="" xmlns:a16="http://schemas.microsoft.com/office/drawing/2014/main" val="2390608897"/>
                    </a:ext>
                  </a:extLst>
                </a:gridCol>
              </a:tblGrid>
              <a:tr h="278324">
                <a:tc>
                  <a:txBody>
                    <a:bodyPr/>
                    <a:lstStyle/>
                    <a:p>
                      <a:pPr marR="71755" algn="ctr" rtl="1">
                        <a:lnSpc>
                          <a:spcPct val="107000"/>
                        </a:lnSpc>
                        <a:spcAft>
                          <a:spcPts val="0"/>
                        </a:spcAft>
                      </a:pPr>
                      <a:r>
                        <a:rPr lang="fa-IR" sz="1800" dirty="0">
                          <a:effectLst/>
                        </a:rPr>
                        <a:t>موارد مربوط به موانع و چالش ها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07000"/>
                        </a:lnSpc>
                        <a:spcAft>
                          <a:spcPts val="0"/>
                        </a:spcAft>
                      </a:pPr>
                      <a:r>
                        <a:rPr lang="fa-IR" sz="1800">
                          <a:effectLst/>
                        </a:rPr>
                        <a:t>موارد مربوط به راهکار ها</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512617">
                <a:tc>
                  <a:txBody>
                    <a:bodyPr/>
                    <a:lstStyle/>
                    <a:p>
                      <a:pPr marL="342900" lvl="0" indent="-342900" algn="r" rtl="1">
                        <a:lnSpc>
                          <a:spcPct val="107000"/>
                        </a:lnSpc>
                        <a:spcAft>
                          <a:spcPts val="0"/>
                        </a:spcAft>
                        <a:buFont typeface="Wingdings" panose="05000000000000000000" pitchFamily="2" charset="2"/>
                        <a:buChar char=""/>
                      </a:pPr>
                      <a:r>
                        <a:rPr lang="fa-IR" sz="1800" dirty="0">
                          <a:effectLst/>
                        </a:rPr>
                        <a:t>عدم اشتراک اطلاعات بین گروه ها</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0"/>
                        </a:spcAft>
                      </a:pPr>
                      <a:r>
                        <a:rPr lang="en-US" sz="1800" dirty="0">
                          <a:effectLst/>
                        </a:rPr>
                        <a:t> </a:t>
                      </a:r>
                      <a:endParaRPr lang="en-US" sz="1800" b="1" i="0" dirty="0">
                        <a:effectLst/>
                      </a:endParaRPr>
                    </a:p>
                    <a:p>
                      <a:pPr marL="342900" lvl="0" indent="-342900" algn="just" rtl="1">
                        <a:lnSpc>
                          <a:spcPct val="150000"/>
                        </a:lnSpc>
                        <a:spcAft>
                          <a:spcPts val="0"/>
                        </a:spcAft>
                        <a:buFont typeface="Wingdings" panose="05000000000000000000" pitchFamily="2" charset="2"/>
                        <a:buChar char=""/>
                      </a:pPr>
                      <a:r>
                        <a:rPr lang="fa-IR" sz="2000" b="1" i="0" dirty="0">
                          <a:effectLst/>
                        </a:rPr>
                        <a:t>ایجاد یک شبکه باز از اشتراک گذاری داده ها و اطلاعات جهت همکاری گروهها آموزشی از هر رشته ی درگیر در رهیافت همگرایی در سطح دانشگاه</a:t>
                      </a:r>
                      <a:endParaRPr lang="en-US" sz="1800" b="1" i="0" dirty="0">
                        <a:effectLst/>
                      </a:endParaRPr>
                    </a:p>
                    <a:p>
                      <a:pPr marL="342900" lvl="0" indent="-342900" algn="just" rtl="1">
                        <a:lnSpc>
                          <a:spcPct val="150000"/>
                        </a:lnSpc>
                        <a:spcAft>
                          <a:spcPts val="0"/>
                        </a:spcAft>
                        <a:buFont typeface="Wingdings" panose="05000000000000000000" pitchFamily="2" charset="2"/>
                        <a:buChar char=""/>
                      </a:pPr>
                      <a:r>
                        <a:rPr lang="fa-IR" sz="2000" b="1" i="0" dirty="0">
                          <a:effectLst/>
                        </a:rPr>
                        <a:t>تهیه بانک اطلاعاتی منسجم حاوی کتب و مستندات موجود وبینارهای، همایش ه ا و نشست ها</a:t>
                      </a:r>
                      <a:endParaRPr lang="en-US" sz="1800" b="1" i="0" dirty="0">
                        <a:effectLst/>
                      </a:endParaRPr>
                    </a:p>
                    <a:p>
                      <a:pPr marL="342900" lvl="0" indent="-342900" algn="just" rtl="1">
                        <a:lnSpc>
                          <a:spcPct val="150000"/>
                        </a:lnSpc>
                        <a:spcAft>
                          <a:spcPts val="0"/>
                        </a:spcAft>
                        <a:buFont typeface="Wingdings" panose="05000000000000000000" pitchFamily="2" charset="2"/>
                        <a:buChar char=""/>
                      </a:pPr>
                      <a:r>
                        <a:rPr lang="fa-IR" sz="2000" b="1" i="0" dirty="0">
                          <a:effectLst/>
                        </a:rPr>
                        <a:t>طراحی سامانه نتورکی برای  اشتراک اطلاعات</a:t>
                      </a:r>
                      <a:endParaRPr lang="en-US" sz="1800" b="1" i="0" dirty="0">
                        <a:effectLst/>
                      </a:endParaRPr>
                    </a:p>
                    <a:p>
                      <a:pPr marL="342900" lvl="0" indent="-342900" algn="just" rtl="1">
                        <a:lnSpc>
                          <a:spcPct val="150000"/>
                        </a:lnSpc>
                        <a:spcAft>
                          <a:spcPts val="0"/>
                        </a:spcAft>
                        <a:buFont typeface="Wingdings" panose="05000000000000000000" pitchFamily="2" charset="2"/>
                        <a:buChar char=""/>
                      </a:pPr>
                      <a:r>
                        <a:rPr lang="fa-IR" sz="2000" b="1" i="0" dirty="0">
                          <a:effectLst/>
                        </a:rPr>
                        <a:t>طراحی شبکه تحقیقاتی تحت عنوان ساینس کانورجنس ریسرچ نتورک</a:t>
                      </a:r>
                      <a:endParaRPr lang="en-US" sz="1800" b="1" i="0" dirty="0">
                        <a:effectLst/>
                      </a:endParaRPr>
                    </a:p>
                    <a:p>
                      <a:pPr marL="342900" lvl="0" indent="-342900" algn="just" rtl="1">
                        <a:lnSpc>
                          <a:spcPct val="150000"/>
                        </a:lnSpc>
                        <a:spcAft>
                          <a:spcPts val="0"/>
                        </a:spcAft>
                        <a:buFont typeface="Wingdings" panose="05000000000000000000" pitchFamily="2" charset="2"/>
                        <a:buChar char=""/>
                      </a:pPr>
                      <a:r>
                        <a:rPr lang="fa-IR" sz="2000" b="1" i="0" dirty="0">
                          <a:effectLst/>
                        </a:rPr>
                        <a:t>طراحی نتورک همگرایی مبتنی بر حل مسئله در سطح دانشکده </a:t>
                      </a:r>
                      <a:r>
                        <a:rPr lang="fa-IR" sz="2000" b="0" i="0" dirty="0">
                          <a:effectLst/>
                        </a:rPr>
                        <a:t>ها </a:t>
                      </a:r>
                      <a:endParaRPr lang="en-US" sz="1800" b="0" i="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860667193"/>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289146" cy="1325563"/>
          </a:xfrm>
        </p:spPr>
        <p:txBody>
          <a:bodyPr>
            <a:normAutofit fontScale="90000"/>
          </a:bodyPr>
          <a:lstStyle/>
          <a:p>
            <a:pPr algn="r" rtl="1"/>
            <a:r>
              <a:rPr lang="fa-IR" sz="3100" b="1" dirty="0" smtClean="0">
                <a:cs typeface="B Nazanin" panose="00000400000000000000" pitchFamily="2" charset="-78"/>
              </a:rPr>
              <a:t>موانع و تسهیل کننده های سازماندهی: </a:t>
            </a:r>
            <a:r>
              <a:rPr lang="ar-YE" sz="3100" b="1" dirty="0" smtClean="0">
                <a:cs typeface="B Nazanin" panose="00000400000000000000" pitchFamily="2" charset="-78"/>
              </a:rPr>
              <a:t>فراخوان ها</a:t>
            </a:r>
            <a:r>
              <a:rPr lang="fa-IR" sz="3100" b="1" dirty="0" smtClean="0">
                <a:cs typeface="B Nazanin" panose="00000400000000000000" pitchFamily="2" charset="-78"/>
              </a:rPr>
              <a:t>ی</a:t>
            </a:r>
            <a:r>
              <a:rPr lang="ar-YE" sz="3100" b="1" dirty="0" smtClean="0">
                <a:cs typeface="B Nazanin" panose="00000400000000000000" pitchFamily="2" charset="-78"/>
              </a:rPr>
              <a:t> </a:t>
            </a:r>
            <a:r>
              <a:rPr lang="ar-YE" sz="3100" b="1" dirty="0">
                <a:cs typeface="B Nazanin" panose="00000400000000000000" pitchFamily="2" charset="-78"/>
              </a:rPr>
              <a:t>رویداد های </a:t>
            </a:r>
            <a:r>
              <a:rPr lang="fa-IR" sz="3100" b="1" dirty="0" smtClean="0">
                <a:cs typeface="B Nazanin" panose="00000400000000000000" pitchFamily="2" charset="-78"/>
              </a:rPr>
              <a:t>ر</a:t>
            </a:r>
            <a:r>
              <a:rPr lang="ar-YE" sz="3100" b="1" dirty="0" smtClean="0">
                <a:cs typeface="B Nazanin" panose="00000400000000000000" pitchFamily="2" charset="-78"/>
              </a:rPr>
              <a:t>هیافت </a:t>
            </a:r>
            <a:r>
              <a:rPr lang="ar-YE" sz="3100" b="1" dirty="0">
                <a:cs typeface="B Nazanin" panose="00000400000000000000" pitchFamily="2" charset="-78"/>
              </a:rPr>
              <a:t>همگرایی</a:t>
            </a:r>
            <a:r>
              <a:rPr lang="fa-IR" sz="6600" dirty="0">
                <a:cs typeface="B Nazanin" panose="00000400000000000000" pitchFamily="2" charset="-78"/>
              </a:rPr>
              <a:t/>
            </a:r>
            <a:br>
              <a:rPr lang="fa-IR" sz="6600" dirty="0">
                <a:cs typeface="B Nazanin" panose="00000400000000000000" pitchFamily="2" charset="-78"/>
              </a:rPr>
            </a:br>
            <a:r>
              <a:rPr lang="fa-IR" dirty="0" smtClean="0">
                <a:cs typeface="B Nazanin" panose="00000400000000000000" pitchFamily="2" charset="-78"/>
              </a:rPr>
              <a:t> </a:t>
            </a: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448174359"/>
              </p:ext>
            </p:extLst>
          </p:nvPr>
        </p:nvGraphicFramePr>
        <p:xfrm>
          <a:off x="838200" y="1690687"/>
          <a:ext cx="10405056" cy="4838901"/>
        </p:xfrm>
        <a:graphic>
          <a:graphicData uri="http://schemas.openxmlformats.org/drawingml/2006/table">
            <a:tbl>
              <a:tblPr rtl="1" firstRow="1" firstCol="1" bandRow="1">
                <a:tableStyleId>{5DA37D80-6434-44D0-A028-1B22A696006F}</a:tableStyleId>
              </a:tblPr>
              <a:tblGrid>
                <a:gridCol w="4948178">
                  <a:extLst>
                    <a:ext uri="{9D8B030D-6E8A-4147-A177-3AD203B41FA5}">
                      <a16:colId xmlns="" xmlns:a16="http://schemas.microsoft.com/office/drawing/2014/main" val="4287491745"/>
                    </a:ext>
                  </a:extLst>
                </a:gridCol>
                <a:gridCol w="5456878">
                  <a:extLst>
                    <a:ext uri="{9D8B030D-6E8A-4147-A177-3AD203B41FA5}">
                      <a16:colId xmlns="" xmlns:a16="http://schemas.microsoft.com/office/drawing/2014/main" val="2390608897"/>
                    </a:ext>
                  </a:extLst>
                </a:gridCol>
              </a:tblGrid>
              <a:tr h="713328">
                <a:tc>
                  <a:txBody>
                    <a:bodyPr/>
                    <a:lstStyle/>
                    <a:p>
                      <a:pPr marR="71755" algn="ctr" rtl="1">
                        <a:lnSpc>
                          <a:spcPct val="200000"/>
                        </a:lnSpc>
                        <a:spcAft>
                          <a:spcPts val="0"/>
                        </a:spcAft>
                      </a:pPr>
                      <a:r>
                        <a:rPr lang="fa-IR" sz="2000" dirty="0">
                          <a:effectLst/>
                        </a:rPr>
                        <a:t>موارد مربوط به موانع و چالش ها</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200000"/>
                        </a:lnSpc>
                        <a:spcAft>
                          <a:spcPts val="0"/>
                        </a:spcAft>
                      </a:pPr>
                      <a:r>
                        <a:rPr lang="fa-IR" sz="2000" dirty="0">
                          <a:effectLst/>
                        </a:rPr>
                        <a:t>موارد مربوط به راهکار ها</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125573">
                <a:tc>
                  <a:txBody>
                    <a:bodyPr/>
                    <a:lstStyle/>
                    <a:p>
                      <a:pPr marL="342900" lvl="0" indent="-342900" algn="just" rtl="1">
                        <a:lnSpc>
                          <a:spcPct val="200000"/>
                        </a:lnSpc>
                        <a:spcAft>
                          <a:spcPts val="0"/>
                        </a:spcAft>
                        <a:buFont typeface="Wingdings" panose="05000000000000000000" pitchFamily="2" charset="2"/>
                        <a:buChar char=""/>
                      </a:pPr>
                      <a:r>
                        <a:rPr lang="fa-IR" sz="1800" b="1" dirty="0">
                          <a:effectLst/>
                        </a:rPr>
                        <a:t>اگر بخواهیم فراخوان کاملا عمومی بدهیم و (همه همگرایی کار کنند ) همگرایی عقیم خواهد ماند</a:t>
                      </a:r>
                      <a:endParaRPr lang="en-US" sz="1600" b="1" dirty="0">
                        <a:effectLst/>
                      </a:endParaRPr>
                    </a:p>
                    <a:p>
                      <a:pPr marL="342900" lvl="0" indent="-342900" algn="just" rtl="1">
                        <a:lnSpc>
                          <a:spcPct val="200000"/>
                        </a:lnSpc>
                        <a:spcAft>
                          <a:spcPts val="0"/>
                        </a:spcAft>
                        <a:buFont typeface="Wingdings" panose="05000000000000000000" pitchFamily="2" charset="2"/>
                        <a:buChar char=""/>
                      </a:pPr>
                      <a:r>
                        <a:rPr lang="fa-IR" sz="1800" b="1" dirty="0">
                          <a:effectLst/>
                        </a:rPr>
                        <a:t>عدم اعطای گرنت دادن به جامعه پژوهشگران </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200000"/>
                        </a:lnSpc>
                        <a:spcAft>
                          <a:spcPts val="0"/>
                        </a:spcAft>
                        <a:buFont typeface="Wingdings" panose="05000000000000000000" pitchFamily="2" charset="2"/>
                        <a:buChar char=""/>
                      </a:pPr>
                      <a:r>
                        <a:rPr lang="fa-IR" sz="1800" b="1" dirty="0">
                          <a:effectLst/>
                        </a:rPr>
                        <a:t>فراخوان با تمرکز و حمایت بر گروه ها و افراد که در  طرح های همگرایی  نمونه و موفق بودند</a:t>
                      </a:r>
                      <a:endParaRPr lang="en-US" sz="1600" b="1" dirty="0">
                        <a:effectLst/>
                      </a:endParaRPr>
                    </a:p>
                    <a:p>
                      <a:pPr marL="342900" lvl="0" indent="-342900" algn="just" rtl="1">
                        <a:lnSpc>
                          <a:spcPct val="200000"/>
                        </a:lnSpc>
                        <a:spcAft>
                          <a:spcPts val="0"/>
                        </a:spcAft>
                        <a:buFont typeface="Wingdings" panose="05000000000000000000" pitchFamily="2" charset="2"/>
                        <a:buChar char=""/>
                      </a:pPr>
                      <a:r>
                        <a:rPr lang="fa-IR" sz="1800" b="1" dirty="0">
                          <a:effectLst/>
                        </a:rPr>
                        <a:t>پویش محیطی و افق یابی فناوری و ترسیم نقشه های ارتباطی رشته های مختلف</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3133519299"/>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321" y="352246"/>
            <a:ext cx="10515600" cy="1325563"/>
          </a:xfrm>
        </p:spPr>
        <p:txBody>
          <a:bodyPr>
            <a:normAutofit fontScale="90000"/>
          </a:bodyPr>
          <a:lstStyle/>
          <a:p>
            <a:pPr algn="r" rtl="1"/>
            <a:r>
              <a:rPr lang="fa-IR" sz="3200" b="1" dirty="0" smtClean="0">
                <a:cs typeface="B Nazanin" panose="00000400000000000000" pitchFamily="2" charset="-78"/>
              </a:rPr>
              <a:t>موانع و تسهیل کننده های فرآیندهای آموزشی  مدیریت و پشتیبانی: </a:t>
            </a:r>
            <a:r>
              <a:rPr lang="ar-YE" sz="3200" b="1" dirty="0">
                <a:cs typeface="B Nazanin" panose="00000400000000000000" pitchFamily="2" charset="-78"/>
              </a:rPr>
              <a:t>منابع مالی و بودجه</a:t>
            </a:r>
            <a:r>
              <a:rPr lang="fa-IR" sz="4800" b="1" dirty="0">
                <a:cs typeface="B Nazanin" panose="00000400000000000000" pitchFamily="2" charset="-78"/>
              </a:rPr>
              <a:t/>
            </a:r>
            <a:br>
              <a:rPr lang="fa-IR" sz="4800" b="1" dirty="0">
                <a:cs typeface="B Nazanin" panose="00000400000000000000" pitchFamily="2" charset="-78"/>
              </a:rPr>
            </a:br>
            <a:endParaRPr lang="en-US" sz="3200" b="1" dirty="0">
              <a:cs typeface="B Nazanin" panose="00000400000000000000" pitchFamily="2" charset="-78"/>
            </a:endParaRPr>
          </a:p>
        </p:txBody>
      </p:sp>
      <p:sp>
        <p:nvSpPr>
          <p:cNvPr id="3" name="Content Placeholder 2"/>
          <p:cNvSpPr>
            <a:spLocks noGrp="1"/>
          </p:cNvSpPr>
          <p:nvPr>
            <p:ph idx="1"/>
          </p:nvPr>
        </p:nvSpPr>
        <p:spPr>
          <a:xfrm>
            <a:off x="825321" y="1812746"/>
            <a:ext cx="10515600" cy="4351338"/>
          </a:xfrm>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399040051"/>
              </p:ext>
            </p:extLst>
          </p:nvPr>
        </p:nvGraphicFramePr>
        <p:xfrm>
          <a:off x="825321" y="1677809"/>
          <a:ext cx="9688830" cy="4892040"/>
        </p:xfrm>
        <a:graphic>
          <a:graphicData uri="http://schemas.openxmlformats.org/drawingml/2006/table">
            <a:tbl>
              <a:tblPr rtl="1" firstRow="1" firstCol="1" bandRow="1">
                <a:tableStyleId>{5DA37D80-6434-44D0-A028-1B22A696006F}</a:tableStyleId>
              </a:tblPr>
              <a:tblGrid>
                <a:gridCol w="4100472">
                  <a:extLst>
                    <a:ext uri="{9D8B030D-6E8A-4147-A177-3AD203B41FA5}">
                      <a16:colId xmlns="" xmlns:a16="http://schemas.microsoft.com/office/drawing/2014/main" val="4287491745"/>
                    </a:ext>
                  </a:extLst>
                </a:gridCol>
                <a:gridCol w="5588358">
                  <a:extLst>
                    <a:ext uri="{9D8B030D-6E8A-4147-A177-3AD203B41FA5}">
                      <a16:colId xmlns="" xmlns:a16="http://schemas.microsoft.com/office/drawing/2014/main" val="2390608897"/>
                    </a:ext>
                  </a:extLst>
                </a:gridCol>
              </a:tblGrid>
              <a:tr h="336437">
                <a:tc>
                  <a:txBody>
                    <a:bodyPr/>
                    <a:lstStyle/>
                    <a:p>
                      <a:pPr marR="71755" algn="ctr" rtl="1">
                        <a:lnSpc>
                          <a:spcPct val="150000"/>
                        </a:lnSpc>
                        <a:spcAft>
                          <a:spcPts val="0"/>
                        </a:spcAft>
                      </a:pPr>
                      <a:r>
                        <a:rPr lang="fa-IR" sz="1800" dirty="0" smtClean="0">
                          <a:effectLst/>
                        </a:rPr>
                        <a:t>موارد مربوط به موانع و چالش ها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50000"/>
                        </a:lnSpc>
                        <a:spcAft>
                          <a:spcPts val="0"/>
                        </a:spcAft>
                      </a:pPr>
                      <a:r>
                        <a:rPr lang="fa-IR" sz="1800" dirty="0">
                          <a:effectLst/>
                        </a:rPr>
                        <a:t>موارد مربوط به راهکار ها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373674">
                <a:tc>
                  <a:txBody>
                    <a:bodyPr/>
                    <a:lstStyle/>
                    <a:p>
                      <a:pPr marL="342900" lvl="0" indent="-342900" algn="just" rtl="1">
                        <a:lnSpc>
                          <a:spcPct val="150000"/>
                        </a:lnSpc>
                        <a:spcAft>
                          <a:spcPts val="0"/>
                        </a:spcAft>
                        <a:buFont typeface="Wingdings" panose="05000000000000000000" pitchFamily="2" charset="2"/>
                        <a:buChar char=""/>
                      </a:pPr>
                      <a:r>
                        <a:rPr lang="fa-IR" sz="1400" dirty="0">
                          <a:effectLst/>
                        </a:rPr>
                        <a:t>نبود بودجه کافی</a:t>
                      </a:r>
                      <a:endParaRPr lang="en-US" sz="1200" dirty="0">
                        <a:effectLst/>
                      </a:endParaRPr>
                    </a:p>
                    <a:p>
                      <a:pPr marL="342900" lvl="0" indent="-342900" algn="just" rtl="1">
                        <a:lnSpc>
                          <a:spcPct val="150000"/>
                        </a:lnSpc>
                        <a:spcAft>
                          <a:spcPts val="0"/>
                        </a:spcAft>
                        <a:buFont typeface="Wingdings" panose="05000000000000000000" pitchFamily="2" charset="2"/>
                        <a:buChar char=""/>
                      </a:pPr>
                      <a:r>
                        <a:rPr lang="fa-IR" sz="1400" dirty="0">
                          <a:effectLst/>
                        </a:rPr>
                        <a:t>فسخ تخصیص بودجه پس از اتمام پروژه در پرژوه های همگرایی</a:t>
                      </a:r>
                      <a:endParaRPr lang="en-US" sz="1200" dirty="0">
                        <a:effectLst/>
                      </a:endParaRPr>
                    </a:p>
                    <a:p>
                      <a:pPr marL="342900" lvl="0" indent="-342900" algn="just" rtl="1">
                        <a:lnSpc>
                          <a:spcPct val="150000"/>
                        </a:lnSpc>
                        <a:spcAft>
                          <a:spcPts val="0"/>
                        </a:spcAft>
                        <a:buFont typeface="Wingdings" panose="05000000000000000000" pitchFamily="2" charset="2"/>
                        <a:buChar char=""/>
                      </a:pPr>
                      <a:r>
                        <a:rPr lang="fa-IR" sz="1400" dirty="0">
                          <a:effectLst/>
                        </a:rPr>
                        <a:t>عدم  تامین مالی و پرداخت هزینه براساس تسهیم مشارکت بین رشته ای در پروژه های همگرایی </a:t>
                      </a:r>
                      <a:endParaRPr lang="en-US" sz="1200" dirty="0">
                        <a:effectLst/>
                      </a:endParaRPr>
                    </a:p>
                    <a:p>
                      <a:pPr marL="342900" lvl="0" indent="-342900" algn="just" rtl="1">
                        <a:lnSpc>
                          <a:spcPct val="150000"/>
                        </a:lnSpc>
                        <a:spcAft>
                          <a:spcPts val="0"/>
                        </a:spcAft>
                        <a:buFont typeface="Wingdings" panose="05000000000000000000" pitchFamily="2" charset="2"/>
                        <a:buChar char=""/>
                      </a:pPr>
                      <a:r>
                        <a:rPr lang="fa-IR" sz="1400" dirty="0">
                          <a:effectLst/>
                        </a:rPr>
                        <a:t>بودجه اختصاص یافته برای تحقیقات همگرایی وجود ندارد یا محدود می باشد.</a:t>
                      </a:r>
                      <a:endParaRPr lang="en-US" sz="1200" dirty="0">
                        <a:effectLst/>
                      </a:endParaRPr>
                    </a:p>
                    <a:p>
                      <a:pPr marL="342900" lvl="0" indent="-342900" algn="just" rtl="1">
                        <a:lnSpc>
                          <a:spcPct val="150000"/>
                        </a:lnSpc>
                        <a:spcAft>
                          <a:spcPts val="0"/>
                        </a:spcAft>
                        <a:buFont typeface="Wingdings" panose="05000000000000000000" pitchFamily="2" charset="2"/>
                        <a:buChar char=""/>
                      </a:pPr>
                      <a:r>
                        <a:rPr lang="fa-IR" sz="1400" dirty="0">
                          <a:effectLst/>
                        </a:rPr>
                        <a:t>کانون اصلی تامین بودجه در تحقیقات همگرایی با توجه به همپوشانی این تحقیقات توسط سازمانهایی مختلف مشخص نمی باشد</a:t>
                      </a:r>
                      <a:endParaRPr lang="en-US" sz="1200" dirty="0">
                        <a:effectLst/>
                      </a:endParaRPr>
                    </a:p>
                    <a:p>
                      <a:pPr marL="342900" lvl="0" indent="-342900" algn="just" rtl="1">
                        <a:lnSpc>
                          <a:spcPct val="150000"/>
                        </a:lnSpc>
                        <a:spcAft>
                          <a:spcPts val="0"/>
                        </a:spcAft>
                        <a:buFont typeface="Wingdings" panose="05000000000000000000" pitchFamily="2" charset="2"/>
                        <a:buChar char=""/>
                      </a:pPr>
                      <a:r>
                        <a:rPr lang="fa-IR" sz="1400" dirty="0">
                          <a:effectLst/>
                        </a:rPr>
                        <a:t>تصمیمات مالی برای پروژه های میان رشته ای اغلب توسط هیئت های بررسی از حوزه های تخصصی گرفته می شود که ممکن است فاقد تخصص الزم برای قضاوت در مورد موفقیت یا اهمیت احتمالی یک پروژه همگرایی باشند.</a:t>
                      </a:r>
                      <a:endParaRPr lang="en-US" sz="1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200000"/>
                        </a:lnSpc>
                        <a:spcAft>
                          <a:spcPts val="0"/>
                        </a:spcAft>
                        <a:buFont typeface="Wingdings" panose="05000000000000000000" pitchFamily="2" charset="2"/>
                        <a:buChar char=""/>
                      </a:pPr>
                      <a:r>
                        <a:rPr lang="ar-SA" sz="1600" b="1" dirty="0">
                          <a:effectLst/>
                        </a:rPr>
                        <a:t>تخصیص بودجه معین برای پروژه های پیشرو و مبتنی بر مسئله به صورت پایلوت در سطح دانشگاه برای شناساندن پروژه های ویترینی</a:t>
                      </a:r>
                      <a:endParaRPr lang="en-US" sz="1400" b="1" dirty="0">
                        <a:effectLst/>
                      </a:endParaRPr>
                    </a:p>
                    <a:p>
                      <a:pPr marL="342900" lvl="0" indent="-342900" algn="just" rtl="1">
                        <a:lnSpc>
                          <a:spcPct val="200000"/>
                        </a:lnSpc>
                        <a:spcAft>
                          <a:spcPts val="0"/>
                        </a:spcAft>
                        <a:buFont typeface="Wingdings" panose="05000000000000000000" pitchFamily="2" charset="2"/>
                        <a:buChar char=""/>
                      </a:pPr>
                      <a:r>
                        <a:rPr lang="ar-SA" sz="1600" b="1" dirty="0">
                          <a:effectLst/>
                        </a:rPr>
                        <a:t>حمایت مالی از شرکت های خصوصی، خیرین (برای تجمیع منابع) که تامین مالی را تضمین می کنند</a:t>
                      </a:r>
                      <a:endParaRPr lang="en-US" sz="1400" b="1" dirty="0">
                        <a:effectLst/>
                      </a:endParaRPr>
                    </a:p>
                    <a:p>
                      <a:pPr marL="342900" lvl="0" indent="-342900" algn="just" rtl="1">
                        <a:lnSpc>
                          <a:spcPct val="200000"/>
                        </a:lnSpc>
                        <a:spcAft>
                          <a:spcPts val="0"/>
                        </a:spcAft>
                        <a:buFont typeface="Wingdings" panose="05000000000000000000" pitchFamily="2" charset="2"/>
                        <a:buChar char=""/>
                      </a:pPr>
                      <a:r>
                        <a:rPr lang="ar-SA" sz="1600" b="1" dirty="0">
                          <a:effectLst/>
                        </a:rPr>
                        <a:t>تامین مالی پایدار و عمومی</a:t>
                      </a:r>
                      <a:endParaRPr lang="en-US" sz="1400" b="1" dirty="0">
                        <a:effectLst/>
                      </a:endParaRPr>
                    </a:p>
                    <a:p>
                      <a:pPr marL="342900" lvl="0" indent="-342900" algn="just" rtl="1">
                        <a:lnSpc>
                          <a:spcPct val="200000"/>
                        </a:lnSpc>
                        <a:spcAft>
                          <a:spcPts val="0"/>
                        </a:spcAft>
                        <a:buFont typeface="Wingdings" panose="05000000000000000000" pitchFamily="2" charset="2"/>
                        <a:buChar char=""/>
                      </a:pPr>
                      <a:r>
                        <a:rPr lang="fa-IR" sz="1600" b="1" dirty="0">
                          <a:effectLst/>
                        </a:rPr>
                        <a:t>بازنگری در مصوبه های شورای پژوهشی به عنوان مثال مصوبه ای باشد مبنی بر مثلا حمایت از طرحایی که در حوزه همگرایی مطرح می شوند</a:t>
                      </a:r>
                      <a:r>
                        <a:rPr lang="fa-IR" sz="1400" b="1" dirty="0">
                          <a:effectLst/>
                        </a:rPr>
                        <a:t> </a:t>
                      </a:r>
                      <a:r>
                        <a:rPr lang="fa-IR" sz="1600" b="1" dirty="0">
                          <a:effectLst/>
                        </a:rPr>
                        <a:t>شرط مقاله رو تسهیل کنند برای پایان نامه هایی که در حوزه همگرایی هست یا وقتی به طرح فناورانه منجر گردد حمایت های بیشتری نمایند.</a:t>
                      </a:r>
                      <a:endParaRPr lang="en-US" sz="1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2629866561"/>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fa-IR" sz="2800" b="1" dirty="0" smtClean="0">
                <a:cs typeface="B Nazanin" panose="00000400000000000000" pitchFamily="2" charset="-78"/>
              </a:rPr>
              <a:t>موانع و تسهیل کننده های فرآیندهای آموزشی  مدیریت و پشتیبانی: </a:t>
            </a:r>
            <a:r>
              <a:rPr lang="ar-YE" sz="2800" b="1" dirty="0">
                <a:cs typeface="B Nazanin" panose="00000400000000000000" pitchFamily="2" charset="-78"/>
              </a:rPr>
              <a:t>اصلاح فرآیند، برنامه ها و سیاست ها </a:t>
            </a:r>
            <a:endParaRPr lang="fa-IR"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883692036"/>
              </p:ext>
            </p:extLst>
          </p:nvPr>
        </p:nvGraphicFramePr>
        <p:xfrm>
          <a:off x="1506828" y="1917648"/>
          <a:ext cx="9406568" cy="4457394"/>
        </p:xfrm>
        <a:graphic>
          <a:graphicData uri="http://schemas.openxmlformats.org/drawingml/2006/table">
            <a:tbl>
              <a:tblPr rtl="1" firstRow="1" firstCol="1" bandRow="1">
                <a:tableStyleId>{5DA37D80-6434-44D0-A028-1B22A696006F}</a:tableStyleId>
              </a:tblPr>
              <a:tblGrid>
                <a:gridCol w="4473342">
                  <a:extLst>
                    <a:ext uri="{9D8B030D-6E8A-4147-A177-3AD203B41FA5}">
                      <a16:colId xmlns="" xmlns:a16="http://schemas.microsoft.com/office/drawing/2014/main" val="4287491745"/>
                    </a:ext>
                  </a:extLst>
                </a:gridCol>
                <a:gridCol w="4933226">
                  <a:extLst>
                    <a:ext uri="{9D8B030D-6E8A-4147-A177-3AD203B41FA5}">
                      <a16:colId xmlns="" xmlns:a16="http://schemas.microsoft.com/office/drawing/2014/main" val="2390608897"/>
                    </a:ext>
                  </a:extLst>
                </a:gridCol>
              </a:tblGrid>
              <a:tr h="445739">
                <a:tc>
                  <a:txBody>
                    <a:bodyPr/>
                    <a:lstStyle/>
                    <a:p>
                      <a:pPr marR="71755" algn="ctr" rtl="1">
                        <a:lnSpc>
                          <a:spcPct val="150000"/>
                        </a:lnSpc>
                        <a:spcAft>
                          <a:spcPts val="0"/>
                        </a:spcAft>
                      </a:pPr>
                      <a:r>
                        <a:rPr lang="fa-IR" sz="1800" dirty="0" smtClean="0">
                          <a:effectLst/>
                        </a:rPr>
                        <a:t>موارد مربوط به موانع و چالش ها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50000"/>
                        </a:lnSpc>
                        <a:spcAft>
                          <a:spcPts val="0"/>
                        </a:spcAft>
                      </a:pPr>
                      <a:r>
                        <a:rPr lang="fa-IR" sz="1800">
                          <a:effectLst/>
                        </a:rPr>
                        <a:t>موارد مربوط به راهکار ها</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011655">
                <a:tc>
                  <a:txBody>
                    <a:bodyPr/>
                    <a:lstStyle/>
                    <a:p>
                      <a:pPr marL="342900" lvl="0" indent="-342900" algn="just" rtl="1">
                        <a:lnSpc>
                          <a:spcPct val="150000"/>
                        </a:lnSpc>
                        <a:spcAft>
                          <a:spcPts val="0"/>
                        </a:spcAft>
                        <a:buFont typeface="Wingdings" panose="05000000000000000000" pitchFamily="2" charset="2"/>
                        <a:buChar char=""/>
                      </a:pPr>
                      <a:r>
                        <a:rPr lang="fa-IR" sz="1800" dirty="0">
                          <a:effectLst/>
                        </a:rPr>
                        <a:t>همکاری ضعیف گروه های سازمانی در اجرای، اصلاح و تغییر و ارزیابی فرایند ها در سطح ملی و بین المللی</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150000"/>
                        </a:lnSpc>
                        <a:spcAft>
                          <a:spcPts val="0"/>
                        </a:spcAft>
                        <a:buFont typeface="Wingdings" panose="05000000000000000000" pitchFamily="2" charset="2"/>
                        <a:buChar char=""/>
                      </a:pPr>
                      <a:r>
                        <a:rPr lang="fa-IR" sz="1800" dirty="0">
                          <a:effectLst/>
                        </a:rPr>
                        <a:t>اصلاح و باز مهندسی فرآیند ها و برنامه های برای مشارکت ملی و بین المللی در طرح های همگرایی</a:t>
                      </a:r>
                      <a:endParaRPr lang="en-US" sz="1600" dirty="0">
                        <a:effectLst/>
                      </a:endParaRPr>
                    </a:p>
                    <a:p>
                      <a:pPr marL="342900" lvl="0" indent="-342900" algn="just" rtl="1">
                        <a:lnSpc>
                          <a:spcPct val="150000"/>
                        </a:lnSpc>
                        <a:spcAft>
                          <a:spcPts val="0"/>
                        </a:spcAft>
                        <a:buFont typeface="Wingdings" panose="05000000000000000000" pitchFamily="2" charset="2"/>
                        <a:buChar char=""/>
                      </a:pPr>
                      <a:r>
                        <a:rPr lang="fa-IR" sz="1800" dirty="0">
                          <a:effectLst/>
                        </a:rPr>
                        <a:t>اصلاح صرفا در ساختار سازمانی مثلا در ساختمان و مدیران نباشد بلکه در لایه های مختلف باشد؛ لایه های مختلف مانند برنامه های آکادمیک، سیاست های بین مراکز، ادغام قطب های مختلف (جهت همگرایی)</a:t>
                      </a:r>
                      <a:endParaRPr lang="en-US" sz="1600" dirty="0">
                        <a:effectLst/>
                      </a:endParaRPr>
                    </a:p>
                    <a:p>
                      <a:pPr marL="342900" lvl="0" indent="-342900" algn="just" rtl="1">
                        <a:lnSpc>
                          <a:spcPct val="150000"/>
                        </a:lnSpc>
                        <a:spcAft>
                          <a:spcPts val="0"/>
                        </a:spcAft>
                        <a:buFont typeface="Wingdings" panose="05000000000000000000" pitchFamily="2" charset="2"/>
                        <a:buChar char=""/>
                      </a:pPr>
                      <a:r>
                        <a:rPr lang="fa-IR" sz="1800" dirty="0">
                          <a:effectLst/>
                        </a:rPr>
                        <a:t>داشتن برنامه های بلند مدت از جمله در نظر گرفتن همگرایی علوم در کوریکولوم های و برنامه های آموزشی</a:t>
                      </a:r>
                      <a:endParaRPr lang="en-US" sz="1600" dirty="0">
                        <a:effectLst/>
                      </a:endParaRPr>
                    </a:p>
                    <a:p>
                      <a:pPr algn="just" rtl="1">
                        <a:lnSpc>
                          <a:spcPct val="150000"/>
                        </a:lnSpc>
                        <a:spcAft>
                          <a:spcPts val="0"/>
                        </a:spcAft>
                      </a:pPr>
                      <a:r>
                        <a:rPr lang="en-US" sz="1800" dirty="0">
                          <a:effectLst/>
                        </a:rPr>
                        <a:t> </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1020772222"/>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365125"/>
            <a:ext cx="11018949" cy="1325563"/>
          </a:xfrm>
        </p:spPr>
        <p:txBody>
          <a:bodyPr>
            <a:normAutofit fontScale="90000"/>
          </a:bodyPr>
          <a:lstStyle/>
          <a:p>
            <a:pPr algn="r" rtl="1"/>
            <a:r>
              <a:rPr lang="fa-IR" sz="3600" b="1" dirty="0" smtClean="0">
                <a:cs typeface="B Nazanin" panose="00000400000000000000" pitchFamily="2" charset="-78"/>
              </a:rPr>
              <a:t>موانع و تسهیل کننده های عوامل فردی و بخشی: </a:t>
            </a:r>
            <a:r>
              <a:rPr lang="ar-YE" sz="3600" b="1" dirty="0">
                <a:cs typeface="B Nazanin" panose="00000400000000000000" pitchFamily="2" charset="-78"/>
              </a:rPr>
              <a:t>دید استراتژیک و سیستمیک</a:t>
            </a:r>
            <a:r>
              <a:rPr lang="fa-IR" sz="6600" dirty="0">
                <a:cs typeface="B Nazanin" panose="00000400000000000000" pitchFamily="2" charset="-78"/>
              </a:rPr>
              <a:t/>
            </a:r>
            <a:br>
              <a:rPr lang="fa-IR" sz="6600"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a:xfrm>
            <a:off x="838200" y="1690688"/>
            <a:ext cx="10515600" cy="4351338"/>
          </a:xfrm>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808879054"/>
              </p:ext>
            </p:extLst>
          </p:nvPr>
        </p:nvGraphicFramePr>
        <p:xfrm>
          <a:off x="1424913" y="1974023"/>
          <a:ext cx="9766828" cy="4269327"/>
        </p:xfrm>
        <a:graphic>
          <a:graphicData uri="http://schemas.openxmlformats.org/drawingml/2006/table">
            <a:tbl>
              <a:tblPr rtl="1" firstRow="1" firstCol="1" bandRow="1">
                <a:tableStyleId>{5DA37D80-6434-44D0-A028-1B22A696006F}</a:tableStyleId>
              </a:tblPr>
              <a:tblGrid>
                <a:gridCol w="4644665">
                  <a:extLst>
                    <a:ext uri="{9D8B030D-6E8A-4147-A177-3AD203B41FA5}">
                      <a16:colId xmlns="" xmlns:a16="http://schemas.microsoft.com/office/drawing/2014/main" val="4287491745"/>
                    </a:ext>
                  </a:extLst>
                </a:gridCol>
                <a:gridCol w="5122163">
                  <a:extLst>
                    <a:ext uri="{9D8B030D-6E8A-4147-A177-3AD203B41FA5}">
                      <a16:colId xmlns="" xmlns:a16="http://schemas.microsoft.com/office/drawing/2014/main" val="2390608897"/>
                    </a:ext>
                  </a:extLst>
                </a:gridCol>
              </a:tblGrid>
              <a:tr h="550818">
                <a:tc>
                  <a:txBody>
                    <a:bodyPr/>
                    <a:lstStyle/>
                    <a:p>
                      <a:pPr marR="71755" algn="ctr" rtl="1">
                        <a:lnSpc>
                          <a:spcPct val="200000"/>
                        </a:lnSpc>
                        <a:spcAft>
                          <a:spcPts val="0"/>
                        </a:spcAft>
                      </a:pPr>
                      <a:r>
                        <a:rPr lang="fa-IR" sz="1800" dirty="0" smtClean="0">
                          <a:effectLst/>
                        </a:rPr>
                        <a:t>موارد مربوط به موانع و چالش ها</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200000"/>
                        </a:lnSpc>
                        <a:spcAft>
                          <a:spcPts val="0"/>
                        </a:spcAft>
                      </a:pPr>
                      <a:r>
                        <a:rPr lang="fa-IR" sz="1800">
                          <a:effectLst/>
                        </a:rPr>
                        <a:t>موارد مربوط به راهکار ها</a:t>
                      </a:r>
                      <a:endParaRPr lang="en-US" sz="16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3718509">
                <a:tc>
                  <a:txBody>
                    <a:bodyPr/>
                    <a:lstStyle/>
                    <a:p>
                      <a:pPr marL="342900" lvl="0" indent="-342900" algn="r" rtl="1">
                        <a:lnSpc>
                          <a:spcPct val="200000"/>
                        </a:lnSpc>
                        <a:spcAft>
                          <a:spcPts val="0"/>
                        </a:spcAft>
                        <a:buFont typeface="Wingdings" panose="05000000000000000000" pitchFamily="2" charset="2"/>
                        <a:buChar char=""/>
                      </a:pPr>
                      <a:r>
                        <a:rPr lang="fa-IR" sz="1800" dirty="0">
                          <a:effectLst/>
                        </a:rPr>
                        <a:t>نداشتن دید استراتژیک و سیستمیک در </a:t>
                      </a:r>
                      <a:r>
                        <a:rPr lang="fa-IR" sz="1800" dirty="0" smtClean="0">
                          <a:effectLst/>
                        </a:rPr>
                        <a:t>راستای </a:t>
                      </a:r>
                      <a:r>
                        <a:rPr lang="fa-IR" sz="1800" dirty="0">
                          <a:effectLst/>
                        </a:rPr>
                        <a:t>حل مشکل </a:t>
                      </a:r>
                      <a:endParaRPr lang="en-US" sz="1600" dirty="0">
                        <a:effectLst/>
                      </a:endParaRPr>
                    </a:p>
                    <a:p>
                      <a:pPr marL="342900" lvl="0" indent="-342900" algn="r" rtl="1">
                        <a:lnSpc>
                          <a:spcPct val="200000"/>
                        </a:lnSpc>
                        <a:spcAft>
                          <a:spcPts val="0"/>
                        </a:spcAft>
                        <a:buFont typeface="Wingdings" panose="05000000000000000000" pitchFamily="2" charset="2"/>
                        <a:buChar char=""/>
                      </a:pPr>
                      <a:r>
                        <a:rPr lang="fa-IR" sz="1800" dirty="0">
                          <a:effectLst/>
                        </a:rPr>
                        <a:t>تضاد منافع و تنش بین گروهی های درگیر در رهیافت همگرایی که محصول ارائه شده به اسم من تمام شود</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ctr" rtl="1">
                        <a:lnSpc>
                          <a:spcPct val="200000"/>
                        </a:lnSpc>
                        <a:spcAft>
                          <a:spcPts val="0"/>
                        </a:spcAft>
                        <a:buFont typeface="Wingdings" panose="05000000000000000000" pitchFamily="2" charset="2"/>
                        <a:buChar char=""/>
                      </a:pPr>
                      <a:r>
                        <a:rPr lang="fa-IR" sz="1800" b="1" dirty="0">
                          <a:effectLst/>
                        </a:rPr>
                        <a:t>تعریف واحد همگرایی می تواند این دید استراتژیک و سیستمیک را روش و شفاف نماید</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75876206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4252" y="149973"/>
            <a:ext cx="10325669" cy="738669"/>
          </a:xfrm>
        </p:spPr>
        <p:txBody>
          <a:bodyPr>
            <a:noAutofit/>
          </a:bodyPr>
          <a:lstStyle/>
          <a:p>
            <a:pPr algn="ctr" rtl="1"/>
            <a:r>
              <a:rPr lang="fa-IR" sz="3600" b="1" dirty="0"/>
              <a:t>تعریف و بیان </a:t>
            </a:r>
            <a:r>
              <a:rPr lang="fa-IR" sz="3600" b="1" dirty="0" smtClean="0"/>
              <a:t>مفاهیم</a:t>
            </a:r>
            <a:r>
              <a:rPr lang="fa-IR" sz="3600" b="1" dirty="0">
                <a:solidFill>
                  <a:srgbClr val="002060"/>
                </a:solidFill>
              </a:rPr>
              <a:t> همگرایی</a:t>
            </a:r>
            <a:endParaRPr lang="en-US" sz="3600" b="1" dirty="0"/>
          </a:p>
        </p:txBody>
      </p:sp>
      <p:sp>
        <p:nvSpPr>
          <p:cNvPr id="3" name="Content Placeholder 2"/>
          <p:cNvSpPr>
            <a:spLocks noGrp="1"/>
          </p:cNvSpPr>
          <p:nvPr>
            <p:ph idx="1"/>
          </p:nvPr>
        </p:nvSpPr>
        <p:spPr>
          <a:xfrm>
            <a:off x="336176" y="1156447"/>
            <a:ext cx="11111752" cy="5378824"/>
          </a:xfrm>
        </p:spPr>
        <p:style>
          <a:lnRef idx="1">
            <a:schemeClr val="accent4"/>
          </a:lnRef>
          <a:fillRef idx="2">
            <a:schemeClr val="accent4"/>
          </a:fillRef>
          <a:effectRef idx="1">
            <a:schemeClr val="accent4"/>
          </a:effectRef>
          <a:fontRef idx="minor">
            <a:schemeClr val="dk1"/>
          </a:fontRef>
        </p:style>
        <p:txBody>
          <a:bodyPr>
            <a:noAutofit/>
          </a:bodyPr>
          <a:lstStyle/>
          <a:p>
            <a:pPr algn="r" rtl="1">
              <a:buFont typeface="Wingdings" panose="05000000000000000000" pitchFamily="2" charset="2"/>
              <a:buChar char="§"/>
            </a:pPr>
            <a:endParaRPr lang="fa-IR" b="1" dirty="0" smtClean="0">
              <a:solidFill>
                <a:srgbClr val="002060"/>
              </a:solidFill>
              <a:cs typeface="B Nazanin" panose="00000400000000000000" pitchFamily="2" charset="-78"/>
            </a:endParaRPr>
          </a:p>
          <a:p>
            <a:pPr algn="r" rtl="1">
              <a:buFont typeface="Wingdings" panose="05000000000000000000" pitchFamily="2" charset="2"/>
              <a:buChar char="§"/>
            </a:pPr>
            <a:r>
              <a:rPr lang="fa-IR" b="1" dirty="0" smtClean="0">
                <a:solidFill>
                  <a:srgbClr val="FF0000"/>
                </a:solidFill>
                <a:cs typeface="B Nazanin" panose="00000400000000000000" pitchFamily="2" charset="-78"/>
              </a:rPr>
              <a:t>همگرایی </a:t>
            </a:r>
            <a:r>
              <a:rPr lang="fa-IR" b="1" dirty="0">
                <a:solidFill>
                  <a:srgbClr val="FF0000"/>
                </a:solidFill>
                <a:cs typeface="B Nazanin" panose="00000400000000000000" pitchFamily="2" charset="-78"/>
              </a:rPr>
              <a:t>یا </a:t>
            </a:r>
            <a:r>
              <a:rPr lang="fa-IR" b="1" dirty="0" smtClean="0">
                <a:solidFill>
                  <a:srgbClr val="FF0000"/>
                </a:solidFill>
                <a:cs typeface="B Nazanin" panose="00000400000000000000" pitchFamily="2" charset="-78"/>
              </a:rPr>
              <a:t>ادغام</a:t>
            </a:r>
            <a:r>
              <a:rPr lang="fa-IR" b="1" dirty="0" smtClean="0">
                <a:cs typeface="B Nazanin" panose="00000400000000000000" pitchFamily="2" charset="-78"/>
              </a:rPr>
              <a:t>: </a:t>
            </a:r>
            <a:r>
              <a:rPr lang="fa-IR" dirty="0" smtClean="0">
                <a:cs typeface="B Nazanin" panose="00000400000000000000" pitchFamily="2" charset="-78"/>
              </a:rPr>
              <a:t>همه </a:t>
            </a:r>
            <a:r>
              <a:rPr lang="fa-IR" dirty="0">
                <a:cs typeface="B Nazanin" panose="00000400000000000000" pitchFamily="2" charset="-78"/>
              </a:rPr>
              <a:t>چ</a:t>
            </a:r>
            <a:r>
              <a:rPr lang="fa-IR" dirty="0" smtClean="0">
                <a:cs typeface="B Nazanin" panose="00000400000000000000" pitchFamily="2" charset="-78"/>
              </a:rPr>
              <a:t>الش </a:t>
            </a:r>
            <a:r>
              <a:rPr lang="fa-IR" dirty="0">
                <a:cs typeface="B Nazanin" panose="00000400000000000000" pitchFamily="2" charset="-78"/>
              </a:rPr>
              <a:t>ها و اقداماتی که در راستای حذف یا پل زدن مرزها و دیوارهای </a:t>
            </a:r>
            <a:r>
              <a:rPr lang="fa-IR" dirty="0" smtClean="0">
                <a:cs typeface="B Nazanin" panose="00000400000000000000" pitchFamily="2" charset="-78"/>
              </a:rPr>
              <a:t>میان رشته </a:t>
            </a:r>
            <a:r>
              <a:rPr lang="fa-IR" dirty="0">
                <a:cs typeface="B Nazanin" panose="00000400000000000000" pitchFamily="2" charset="-78"/>
              </a:rPr>
              <a:t>ها صورت می گیرد</a:t>
            </a:r>
            <a:r>
              <a:rPr lang="fa-IR" dirty="0" smtClean="0">
                <a:cs typeface="B Nazanin" panose="00000400000000000000" pitchFamily="2" charset="-78"/>
              </a:rPr>
              <a:t>.</a:t>
            </a:r>
          </a:p>
          <a:p>
            <a:pPr marL="0" indent="0" algn="r" rtl="1">
              <a:buNone/>
            </a:pPr>
            <a:endParaRPr lang="fa-IR" dirty="0">
              <a:cs typeface="B Nazanin" panose="00000400000000000000" pitchFamily="2" charset="-78"/>
            </a:endParaRPr>
          </a:p>
          <a:p>
            <a:pPr algn="r" rtl="1">
              <a:buFont typeface="Wingdings" panose="05000000000000000000" pitchFamily="2" charset="2"/>
              <a:buChar char="§"/>
            </a:pPr>
            <a:r>
              <a:rPr lang="fa-IR" b="1" dirty="0" smtClean="0">
                <a:solidFill>
                  <a:srgbClr val="FF0000"/>
                </a:solidFill>
                <a:cs typeface="B Nazanin" panose="00000400000000000000" pitchFamily="2" charset="-78"/>
              </a:rPr>
              <a:t>میان </a:t>
            </a:r>
            <a:r>
              <a:rPr lang="fa-IR" b="1" dirty="0">
                <a:solidFill>
                  <a:srgbClr val="FF0000"/>
                </a:solidFill>
                <a:cs typeface="B Nazanin" panose="00000400000000000000" pitchFamily="2" charset="-78"/>
              </a:rPr>
              <a:t>رشته </a:t>
            </a:r>
            <a:r>
              <a:rPr lang="fa-IR" b="1" dirty="0" smtClean="0">
                <a:solidFill>
                  <a:srgbClr val="FF0000"/>
                </a:solidFill>
                <a:cs typeface="B Nazanin" panose="00000400000000000000" pitchFamily="2" charset="-78"/>
              </a:rPr>
              <a:t>ای</a:t>
            </a:r>
            <a:r>
              <a:rPr lang="fa-IR" dirty="0" smtClean="0">
                <a:cs typeface="B Nazanin" panose="00000400000000000000" pitchFamily="2" charset="-78"/>
              </a:rPr>
              <a:t>: شامل </a:t>
            </a:r>
            <a:r>
              <a:rPr lang="fa-IR" dirty="0">
                <a:cs typeface="B Nazanin" panose="00000400000000000000" pitchFamily="2" charset="-78"/>
              </a:rPr>
              <a:t>فعالیت هایی می شود که با تمرکز بر روی یک مساله یا پدیده جهت </a:t>
            </a:r>
            <a:r>
              <a:rPr lang="fa-IR" dirty="0" smtClean="0">
                <a:cs typeface="B Nazanin" panose="00000400000000000000" pitchFamily="2" charset="-78"/>
              </a:rPr>
              <a:t>استفاده از </a:t>
            </a:r>
            <a:r>
              <a:rPr lang="fa-IR" dirty="0">
                <a:cs typeface="B Nazanin" panose="00000400000000000000" pitchFamily="2" charset="-78"/>
              </a:rPr>
              <a:t>ظرفیت های </a:t>
            </a:r>
            <a:r>
              <a:rPr lang="fa-IR" dirty="0" smtClean="0">
                <a:cs typeface="B Nazanin" panose="00000400000000000000" pitchFamily="2" charset="-78"/>
              </a:rPr>
              <a:t>موجود در </a:t>
            </a:r>
            <a:r>
              <a:rPr lang="fa-IR" dirty="0">
                <a:cs typeface="B Nazanin" panose="00000400000000000000" pitchFamily="2" charset="-78"/>
              </a:rPr>
              <a:t>رشته های مختلف صورت می گیرد</a:t>
            </a:r>
            <a:r>
              <a:rPr lang="fa-IR" dirty="0" smtClean="0">
                <a:cs typeface="B Nazanin" panose="00000400000000000000" pitchFamily="2" charset="-78"/>
              </a:rPr>
              <a:t>. در </a:t>
            </a:r>
            <a:r>
              <a:rPr lang="fa-IR" dirty="0">
                <a:cs typeface="B Nazanin" panose="00000400000000000000" pitchFamily="2" charset="-78"/>
              </a:rPr>
              <a:t>این سطح علیرغم آنکه اصالت به مساله یا پدیده داده </a:t>
            </a:r>
            <a:r>
              <a:rPr lang="fa-IR" dirty="0" smtClean="0">
                <a:cs typeface="B Nazanin" panose="00000400000000000000" pitchFamily="2" charset="-78"/>
              </a:rPr>
              <a:t>شده است کماکان </a:t>
            </a:r>
            <a:r>
              <a:rPr lang="fa-IR" dirty="0">
                <a:cs typeface="B Nazanin" panose="00000400000000000000" pitchFamily="2" charset="-78"/>
              </a:rPr>
              <a:t>ردپای رشته ها در فعالیت ها قابل مشاهده است. مثال دانش نانوفناوری، دانش میان رشته ای شیمی و فیزیک </a:t>
            </a:r>
            <a:r>
              <a:rPr lang="fa-IR" dirty="0" smtClean="0">
                <a:cs typeface="B Nazanin" panose="00000400000000000000" pitchFamily="2" charset="-78"/>
              </a:rPr>
              <a:t>به شمار </a:t>
            </a:r>
            <a:r>
              <a:rPr lang="fa-IR" dirty="0">
                <a:cs typeface="B Nazanin" panose="00000400000000000000" pitchFamily="2" charset="-78"/>
              </a:rPr>
              <a:t>می رود</a:t>
            </a:r>
            <a:r>
              <a:rPr lang="fa-IR" dirty="0" smtClean="0">
                <a:cs typeface="B Nazanin" panose="00000400000000000000" pitchFamily="2" charset="-78"/>
              </a:rPr>
              <a:t>.</a:t>
            </a:r>
          </a:p>
          <a:p>
            <a:pPr marL="0" indent="0" algn="r" rtl="1">
              <a:buNone/>
            </a:pPr>
            <a:endParaRPr lang="fa-IR" dirty="0">
              <a:solidFill>
                <a:srgbClr val="002060"/>
              </a:solidFill>
              <a:cs typeface="B Nazanin" panose="00000400000000000000" pitchFamily="2" charset="-78"/>
            </a:endParaRPr>
          </a:p>
          <a:p>
            <a:pPr algn="r" rtl="1">
              <a:buFont typeface="Wingdings" panose="05000000000000000000" pitchFamily="2" charset="2"/>
              <a:buChar char="§"/>
            </a:pPr>
            <a:r>
              <a:rPr lang="fa-IR" b="1" dirty="0" smtClean="0">
                <a:solidFill>
                  <a:srgbClr val="FF0000"/>
                </a:solidFill>
                <a:cs typeface="B Nazanin" panose="00000400000000000000" pitchFamily="2" charset="-78"/>
              </a:rPr>
              <a:t>فرارشته ای</a:t>
            </a:r>
            <a:r>
              <a:rPr lang="fa-IR" dirty="0" smtClean="0">
                <a:cs typeface="B Nazanin" panose="00000400000000000000" pitchFamily="2" charset="-78"/>
              </a:rPr>
              <a:t>: شامل </a:t>
            </a:r>
            <a:r>
              <a:rPr lang="fa-IR" dirty="0">
                <a:cs typeface="B Nazanin" panose="00000400000000000000" pitchFamily="2" charset="-78"/>
              </a:rPr>
              <a:t>فعالیت هایی می شود که با توجه کامل به یکتایی پدیده های بیرون ذهن ما </a:t>
            </a:r>
            <a:r>
              <a:rPr lang="fa-IR" dirty="0" smtClean="0">
                <a:cs typeface="B Nazanin" panose="00000400000000000000" pitchFamily="2" charset="-78"/>
              </a:rPr>
              <a:t>وفارغ </a:t>
            </a:r>
            <a:r>
              <a:rPr lang="fa-IR" dirty="0">
                <a:cs typeface="B Nazanin" panose="00000400000000000000" pitchFamily="2" charset="-78"/>
              </a:rPr>
              <a:t>از هرگونه مرزبندی رشته ای به دنبال دستیابی به حقیقت واحد و ارایه راه حل واحد برای مسائل و </a:t>
            </a:r>
            <a:r>
              <a:rPr lang="fa-IR" dirty="0" smtClean="0">
                <a:cs typeface="B Nazanin" panose="00000400000000000000" pitchFamily="2" charset="-78"/>
              </a:rPr>
              <a:t>مشکلات </a:t>
            </a:r>
            <a:r>
              <a:rPr lang="fa-IR" dirty="0">
                <a:cs typeface="B Nazanin" panose="00000400000000000000" pitchFamily="2" charset="-78"/>
              </a:rPr>
              <a:t>می </a:t>
            </a:r>
            <a:r>
              <a:rPr lang="fa-IR" dirty="0" smtClean="0">
                <a:cs typeface="B Nazanin" panose="00000400000000000000" pitchFamily="2" charset="-78"/>
              </a:rPr>
              <a:t>باشد (وحدت).</a:t>
            </a:r>
            <a:endParaRPr lang="fa-IR" dirty="0">
              <a:cs typeface="B Nazanin" panose="00000400000000000000" pitchFamily="2" charset="-78"/>
            </a:endParaRPr>
          </a:p>
        </p:txBody>
      </p:sp>
    </p:spTree>
    <p:extLst>
      <p:ext uri="{BB962C8B-B14F-4D97-AF65-F5344CB8AC3E}">
        <p14:creationId xmlns:p14="http://schemas.microsoft.com/office/powerpoint/2010/main" val="2686473674"/>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365125"/>
            <a:ext cx="10915918" cy="1325563"/>
          </a:xfrm>
        </p:spPr>
        <p:txBody>
          <a:bodyPr>
            <a:normAutofit fontScale="90000"/>
          </a:bodyPr>
          <a:lstStyle/>
          <a:p>
            <a:pPr algn="r" rtl="1"/>
            <a:r>
              <a:rPr lang="fa-IR" sz="3100" b="1" dirty="0" smtClean="0">
                <a:cs typeface="B Nazanin" panose="00000400000000000000" pitchFamily="2" charset="-78"/>
              </a:rPr>
              <a:t>موانع و تسهیل کننده های عوامل بین رشته ای: </a:t>
            </a:r>
            <a:r>
              <a:rPr lang="ar-YE" sz="3100" b="1" dirty="0">
                <a:cs typeface="B Nazanin" panose="00000400000000000000" pitchFamily="2" charset="-78"/>
              </a:rPr>
              <a:t>همکاری بین رشته‌ای بین کارشناسان بخش‌های دانشگاهی مرتبط با رشته‌های متفاوت</a:t>
            </a:r>
            <a:r>
              <a:rPr lang="fa-IR" sz="6600" dirty="0">
                <a:cs typeface="B Nazanin" panose="00000400000000000000" pitchFamily="2" charset="-78"/>
              </a:rPr>
              <a:t/>
            </a:r>
            <a:br>
              <a:rPr lang="fa-IR" sz="6600"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203192227"/>
              </p:ext>
            </p:extLst>
          </p:nvPr>
        </p:nvGraphicFramePr>
        <p:xfrm>
          <a:off x="1184856" y="1825625"/>
          <a:ext cx="10019764" cy="4575175"/>
        </p:xfrm>
        <a:graphic>
          <a:graphicData uri="http://schemas.openxmlformats.org/drawingml/2006/table">
            <a:tbl>
              <a:tblPr rtl="1" firstRow="1" firstCol="1" bandRow="1">
                <a:tableStyleId>{5DA37D80-6434-44D0-A028-1B22A696006F}</a:tableStyleId>
              </a:tblPr>
              <a:tblGrid>
                <a:gridCol w="4764950">
                  <a:extLst>
                    <a:ext uri="{9D8B030D-6E8A-4147-A177-3AD203B41FA5}">
                      <a16:colId xmlns="" xmlns:a16="http://schemas.microsoft.com/office/drawing/2014/main" val="4287491745"/>
                    </a:ext>
                  </a:extLst>
                </a:gridCol>
                <a:gridCol w="5254814">
                  <a:extLst>
                    <a:ext uri="{9D8B030D-6E8A-4147-A177-3AD203B41FA5}">
                      <a16:colId xmlns="" xmlns:a16="http://schemas.microsoft.com/office/drawing/2014/main" val="2390608897"/>
                    </a:ext>
                  </a:extLst>
                </a:gridCol>
              </a:tblGrid>
              <a:tr h="597722">
                <a:tc>
                  <a:txBody>
                    <a:bodyPr/>
                    <a:lstStyle/>
                    <a:p>
                      <a:pPr marR="71755" algn="ctr" rtl="1">
                        <a:lnSpc>
                          <a:spcPct val="200000"/>
                        </a:lnSpc>
                        <a:spcAft>
                          <a:spcPts val="0"/>
                        </a:spcAft>
                      </a:pPr>
                      <a:r>
                        <a:rPr lang="fa-IR" sz="1800" dirty="0" smtClean="0">
                          <a:effectLst/>
                        </a:rPr>
                        <a:t>موارد مربوط به موانع و چالش ها</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200000"/>
                        </a:lnSpc>
                        <a:spcAft>
                          <a:spcPts val="0"/>
                        </a:spcAft>
                      </a:pPr>
                      <a:r>
                        <a:rPr lang="fa-IR" sz="1800">
                          <a:effectLst/>
                        </a:rPr>
                        <a:t>موارد مربوط به راهکار ها</a:t>
                      </a:r>
                      <a:endParaRPr lang="en-US" sz="1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3977453">
                <a:tc>
                  <a:txBody>
                    <a:bodyPr/>
                    <a:lstStyle/>
                    <a:p>
                      <a:pPr marL="342900" lvl="0" indent="-342900" algn="just" rtl="1">
                        <a:lnSpc>
                          <a:spcPct val="200000"/>
                        </a:lnSpc>
                        <a:spcAft>
                          <a:spcPts val="0"/>
                        </a:spcAft>
                        <a:buFont typeface="Wingdings" panose="05000000000000000000" pitchFamily="2" charset="2"/>
                        <a:buChar char=""/>
                      </a:pPr>
                      <a:r>
                        <a:rPr lang="ar-SA" sz="1800" dirty="0">
                          <a:effectLst/>
                        </a:rPr>
                        <a:t>تضاد منافع و اشتراک منافع بین رشته ای</a:t>
                      </a:r>
                      <a:endParaRPr lang="en-US" sz="1600" dirty="0">
                        <a:effectLst/>
                      </a:endParaRPr>
                    </a:p>
                    <a:p>
                      <a:pPr marL="342900" lvl="0" indent="-342900" algn="just" rtl="1">
                        <a:lnSpc>
                          <a:spcPct val="200000"/>
                        </a:lnSpc>
                        <a:spcAft>
                          <a:spcPts val="0"/>
                        </a:spcAft>
                        <a:buFont typeface="Wingdings" panose="05000000000000000000" pitchFamily="2" charset="2"/>
                        <a:buChar char=""/>
                      </a:pPr>
                      <a:r>
                        <a:rPr lang="ar-SA" sz="1800" dirty="0">
                          <a:effectLst/>
                        </a:rPr>
                        <a:t>عدم شناخت کافی بین رشته های درگیر در همگرایی</a:t>
                      </a:r>
                      <a:endParaRPr lang="en-US" sz="1600" dirty="0">
                        <a:effectLst/>
                      </a:endParaRPr>
                    </a:p>
                    <a:p>
                      <a:pPr marL="342900" lvl="0" indent="-342900" algn="just" rtl="1">
                        <a:lnSpc>
                          <a:spcPct val="200000"/>
                        </a:lnSpc>
                        <a:spcAft>
                          <a:spcPts val="0"/>
                        </a:spcAft>
                        <a:buFont typeface="Wingdings" panose="05000000000000000000" pitchFamily="2" charset="2"/>
                        <a:buChar char=""/>
                      </a:pPr>
                      <a:r>
                        <a:rPr lang="ar-SA" sz="1800" dirty="0">
                          <a:effectLst/>
                        </a:rPr>
                        <a:t>عدم ارتباط مراکز تحقیقاتی و گروه های آموزشی با همدیگر به دلیل حس رقابت</a:t>
                      </a:r>
                      <a:endParaRPr lang="en-US" sz="1600" dirty="0">
                        <a:effectLst/>
                      </a:endParaRPr>
                    </a:p>
                    <a:p>
                      <a:pPr marL="342900" lvl="0" indent="-342900" algn="just" rtl="1">
                        <a:lnSpc>
                          <a:spcPct val="200000"/>
                        </a:lnSpc>
                        <a:spcAft>
                          <a:spcPts val="0"/>
                        </a:spcAft>
                        <a:buFont typeface="Wingdings" panose="05000000000000000000" pitchFamily="2" charset="2"/>
                        <a:buChar char=""/>
                      </a:pPr>
                      <a:r>
                        <a:rPr lang="fa-IR" sz="1800" dirty="0">
                          <a:effectLst/>
                        </a:rPr>
                        <a:t>عدم همکاری مناسب رشته های بالینی</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200000"/>
                        </a:lnSpc>
                        <a:spcAft>
                          <a:spcPts val="0"/>
                        </a:spcAft>
                        <a:buFont typeface="Wingdings" panose="05000000000000000000" pitchFamily="2" charset="2"/>
                        <a:buChar char=""/>
                      </a:pPr>
                      <a:r>
                        <a:rPr lang="fa-IR" sz="1800" b="1" dirty="0">
                          <a:effectLst/>
                        </a:rPr>
                        <a:t>ایجاد و راه اندازی تیم های پژوهشی چندین رشته ای با مشارکت کشورهای مختلف که مرزهای و محدوده های جغرافیایی و علمی حذف شود</a:t>
                      </a:r>
                      <a:endParaRPr lang="en-US" sz="1600" b="1" dirty="0">
                        <a:effectLst/>
                      </a:endParaRPr>
                    </a:p>
                    <a:p>
                      <a:pPr marL="342900" lvl="0" indent="-342900" algn="just" rtl="1">
                        <a:lnSpc>
                          <a:spcPct val="200000"/>
                        </a:lnSpc>
                        <a:spcAft>
                          <a:spcPts val="0"/>
                        </a:spcAft>
                        <a:buFont typeface="Wingdings" panose="05000000000000000000" pitchFamily="2" charset="2"/>
                        <a:buChar char=""/>
                      </a:pPr>
                      <a:r>
                        <a:rPr lang="fa-IR" sz="1800" b="1" dirty="0">
                          <a:effectLst/>
                        </a:rPr>
                        <a:t>برگزاری بحث ها و جلسات بین رشته ای همیشه با آگاهی از امکانات همدیگر</a:t>
                      </a:r>
                      <a:endParaRPr lang="en-US" sz="1600" b="1" dirty="0">
                        <a:effectLst/>
                      </a:endParaRPr>
                    </a:p>
                    <a:p>
                      <a:pPr marL="342900" lvl="0" indent="-342900" algn="just" rtl="1">
                        <a:lnSpc>
                          <a:spcPct val="200000"/>
                        </a:lnSpc>
                        <a:spcAft>
                          <a:spcPts val="0"/>
                        </a:spcAft>
                        <a:buFont typeface="Wingdings" panose="05000000000000000000" pitchFamily="2" charset="2"/>
                        <a:buChar char=""/>
                      </a:pPr>
                      <a:r>
                        <a:rPr lang="fa-IR" sz="1800" b="1" dirty="0">
                          <a:effectLst/>
                        </a:rPr>
                        <a:t>برقرای ارتباطات بین رشته ای</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1208815348"/>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3600" b="1" dirty="0" smtClean="0">
                <a:cs typeface="B Nazanin" panose="00000400000000000000" pitchFamily="2" charset="-78"/>
              </a:rPr>
              <a:t>موانع و تسهیل کننده های آموزشی: </a:t>
            </a:r>
            <a:r>
              <a:rPr lang="ar-YE" sz="3600" b="1" dirty="0">
                <a:cs typeface="B Nazanin" panose="00000400000000000000" pitchFamily="2" charset="-78"/>
              </a:rPr>
              <a:t>امتیاز ارتقا اعضای هی</a:t>
            </a:r>
            <a:r>
              <a:rPr lang="fa-IR" sz="3600" b="1" dirty="0">
                <a:cs typeface="B Nazanin" panose="00000400000000000000" pitchFamily="2" charset="-78"/>
              </a:rPr>
              <a:t>ا</a:t>
            </a:r>
            <a:r>
              <a:rPr lang="ar-YE" sz="3600" b="1" dirty="0">
                <a:cs typeface="B Nazanin" panose="00000400000000000000" pitchFamily="2" charset="-78"/>
              </a:rPr>
              <a:t>ت علمی/</a:t>
            </a:r>
            <a:r>
              <a:rPr lang="fa-IR" sz="3600" b="1" dirty="0">
                <a:cs typeface="B Nazanin" panose="00000400000000000000" pitchFamily="2" charset="-78"/>
              </a:rPr>
              <a:t> </a:t>
            </a:r>
            <a:r>
              <a:rPr lang="ar-YE" sz="3600" b="1" dirty="0">
                <a:cs typeface="B Nazanin" panose="00000400000000000000" pitchFamily="2" charset="-78"/>
              </a:rPr>
              <a:t>انتخاب دانشجویان نمونه </a:t>
            </a:r>
            <a:r>
              <a:rPr lang="fa-IR" sz="6600" dirty="0">
                <a:cs typeface="B Nazanin" panose="00000400000000000000" pitchFamily="2" charset="-78"/>
              </a:rPr>
              <a:t/>
            </a:r>
            <a:br>
              <a:rPr lang="fa-IR" sz="6600" dirty="0">
                <a:cs typeface="B Nazanin" panose="00000400000000000000" pitchFamily="2" charset="-78"/>
              </a:rPr>
            </a:br>
            <a:endParaRPr lang="en-US"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611370100"/>
              </p:ext>
            </p:extLst>
          </p:nvPr>
        </p:nvGraphicFramePr>
        <p:xfrm>
          <a:off x="1600576" y="1825624"/>
          <a:ext cx="9642680" cy="4858025"/>
        </p:xfrm>
        <a:graphic>
          <a:graphicData uri="http://schemas.openxmlformats.org/drawingml/2006/table">
            <a:tbl>
              <a:tblPr rtl="1" firstRow="1" firstCol="1" bandRow="1">
                <a:tableStyleId>{5DA37D80-6434-44D0-A028-1B22A696006F}</a:tableStyleId>
              </a:tblPr>
              <a:tblGrid>
                <a:gridCol w="4585626">
                  <a:extLst>
                    <a:ext uri="{9D8B030D-6E8A-4147-A177-3AD203B41FA5}">
                      <a16:colId xmlns="" xmlns:a16="http://schemas.microsoft.com/office/drawing/2014/main" val="4287491745"/>
                    </a:ext>
                  </a:extLst>
                </a:gridCol>
                <a:gridCol w="5057054">
                  <a:extLst>
                    <a:ext uri="{9D8B030D-6E8A-4147-A177-3AD203B41FA5}">
                      <a16:colId xmlns="" xmlns:a16="http://schemas.microsoft.com/office/drawing/2014/main" val="2390608897"/>
                    </a:ext>
                  </a:extLst>
                </a:gridCol>
              </a:tblGrid>
              <a:tr h="265790">
                <a:tc>
                  <a:txBody>
                    <a:bodyPr/>
                    <a:lstStyle/>
                    <a:p>
                      <a:pPr marR="71755" algn="ctr" rtl="1">
                        <a:lnSpc>
                          <a:spcPct val="200000"/>
                        </a:lnSpc>
                        <a:spcAft>
                          <a:spcPts val="0"/>
                        </a:spcAft>
                      </a:pPr>
                      <a:r>
                        <a:rPr lang="fa-IR" sz="1800" b="1" dirty="0" smtClean="0">
                          <a:effectLst/>
                        </a:rPr>
                        <a:t>موارد مربوط به موانع و چالش ها</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200000"/>
                        </a:lnSpc>
                        <a:spcAft>
                          <a:spcPts val="0"/>
                        </a:spcAft>
                      </a:pPr>
                      <a:r>
                        <a:rPr lang="fa-IR" sz="1800" b="1" dirty="0">
                          <a:effectLst/>
                        </a:rPr>
                        <a:t>موارد مربوط به راهکار ها</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4309385">
                <a:tc>
                  <a:txBody>
                    <a:bodyPr/>
                    <a:lstStyle/>
                    <a:p>
                      <a:pPr marL="342900" lvl="0" indent="-342900" algn="just" rtl="1">
                        <a:lnSpc>
                          <a:spcPct val="200000"/>
                        </a:lnSpc>
                        <a:spcAft>
                          <a:spcPts val="0"/>
                        </a:spcAft>
                        <a:buFont typeface="Wingdings" panose="05000000000000000000" pitchFamily="2" charset="2"/>
                        <a:buChar char=""/>
                      </a:pPr>
                      <a:r>
                        <a:rPr lang="fa-IR" sz="1800" b="1" dirty="0">
                          <a:effectLst/>
                        </a:rPr>
                        <a:t>ارزشی که در ارتقا اعضای </a:t>
                      </a:r>
                      <a:r>
                        <a:rPr lang="fa-IR" sz="1800" b="1" dirty="0" smtClean="0">
                          <a:effectLst/>
                        </a:rPr>
                        <a:t>هیئت </a:t>
                      </a:r>
                      <a:r>
                        <a:rPr lang="fa-IR" sz="1800" b="1" dirty="0">
                          <a:effectLst/>
                        </a:rPr>
                        <a:t>علمی به </a:t>
                      </a:r>
                      <a:r>
                        <a:rPr lang="fa-IR" sz="1800" b="1" dirty="0" smtClean="0">
                          <a:effectLst/>
                        </a:rPr>
                        <a:t>فرآیند</a:t>
                      </a:r>
                      <a:r>
                        <a:rPr lang="fa-IR" sz="1800" b="1" baseline="0" dirty="0" smtClean="0">
                          <a:effectLst/>
                        </a:rPr>
                        <a:t> </a:t>
                      </a:r>
                      <a:r>
                        <a:rPr lang="fa-IR" sz="1800" b="1" dirty="0" smtClean="0">
                          <a:effectLst/>
                        </a:rPr>
                        <a:t>آموزش </a:t>
                      </a:r>
                      <a:r>
                        <a:rPr lang="fa-IR" sz="1800" b="1" dirty="0">
                          <a:effectLst/>
                        </a:rPr>
                        <a:t>داده می شود خیلی کمتر </a:t>
                      </a:r>
                      <a:r>
                        <a:rPr lang="fa-IR" sz="1800" b="1" dirty="0" smtClean="0">
                          <a:effectLst/>
                        </a:rPr>
                        <a:t>از</a:t>
                      </a:r>
                      <a:r>
                        <a:rPr lang="fa-IR" sz="1800" b="1" baseline="0" dirty="0" smtClean="0">
                          <a:effectLst/>
                        </a:rPr>
                        <a:t> کارهای</a:t>
                      </a:r>
                      <a:r>
                        <a:rPr lang="fa-IR" sz="1800" b="1" dirty="0" smtClean="0">
                          <a:effectLst/>
                        </a:rPr>
                        <a:t> پژوهشی </a:t>
                      </a:r>
                      <a:r>
                        <a:rPr lang="fa-IR" sz="1800" b="1" dirty="0">
                          <a:effectLst/>
                        </a:rPr>
                        <a:t>می باشد</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r" rtl="1">
                        <a:lnSpc>
                          <a:spcPct val="200000"/>
                        </a:lnSpc>
                        <a:spcAft>
                          <a:spcPts val="0"/>
                        </a:spcAft>
                        <a:buFont typeface="Wingdings" panose="05000000000000000000" pitchFamily="2" charset="2"/>
                        <a:buChar char=""/>
                      </a:pPr>
                      <a:r>
                        <a:rPr lang="fa-IR" sz="1800" b="1" dirty="0" smtClean="0">
                          <a:effectLst/>
                        </a:rPr>
                        <a:t>جهت</a:t>
                      </a:r>
                      <a:r>
                        <a:rPr lang="fa-IR" sz="1800" b="1" baseline="0" dirty="0" smtClean="0">
                          <a:effectLst/>
                        </a:rPr>
                        <a:t> </a:t>
                      </a:r>
                      <a:r>
                        <a:rPr lang="fa-IR" sz="1800" b="1" dirty="0" smtClean="0">
                          <a:effectLst/>
                        </a:rPr>
                        <a:t>ارزشیابی اساتید </a:t>
                      </a:r>
                      <a:r>
                        <a:rPr lang="fa-IR" sz="1800" b="1" dirty="0">
                          <a:effectLst/>
                        </a:rPr>
                        <a:t>و دانشجویان </a:t>
                      </a:r>
                      <a:r>
                        <a:rPr lang="fa-IR" sz="1800" b="1" dirty="0" smtClean="0">
                          <a:effectLst/>
                        </a:rPr>
                        <a:t>امتیازاتی</a:t>
                      </a:r>
                      <a:r>
                        <a:rPr lang="fa-IR" sz="1800" b="1" baseline="0" dirty="0" smtClean="0">
                          <a:effectLst/>
                        </a:rPr>
                        <a:t> در نظر بگیرند</a:t>
                      </a:r>
                      <a:r>
                        <a:rPr lang="fa-IR" sz="1800" b="1" dirty="0" smtClean="0">
                          <a:effectLst/>
                        </a:rPr>
                        <a:t> </a:t>
                      </a:r>
                      <a:r>
                        <a:rPr lang="fa-IR" sz="1800" b="1" dirty="0">
                          <a:effectLst/>
                        </a:rPr>
                        <a:t>بگذارند </a:t>
                      </a:r>
                      <a:r>
                        <a:rPr lang="fa-IR" sz="1800" b="1" dirty="0" smtClean="0">
                          <a:effectLst/>
                        </a:rPr>
                        <a:t>به</a:t>
                      </a:r>
                      <a:r>
                        <a:rPr lang="fa-IR" sz="1800" b="1" baseline="0" dirty="0" smtClean="0">
                          <a:effectLst/>
                        </a:rPr>
                        <a:t> طور مثال </a:t>
                      </a:r>
                      <a:r>
                        <a:rPr lang="fa-IR" sz="1800" b="1" dirty="0" smtClean="0">
                          <a:effectLst/>
                        </a:rPr>
                        <a:t>اساتیدی </a:t>
                      </a:r>
                      <a:r>
                        <a:rPr lang="fa-IR" sz="1800" b="1" dirty="0">
                          <a:effectLst/>
                        </a:rPr>
                        <a:t>که در تدریس و پژوهش </a:t>
                      </a:r>
                      <a:r>
                        <a:rPr lang="fa-IR" sz="1800" b="1" dirty="0" smtClean="0">
                          <a:effectLst/>
                        </a:rPr>
                        <a:t>خود </a:t>
                      </a:r>
                      <a:r>
                        <a:rPr lang="fa-IR" sz="1800" b="1" dirty="0">
                          <a:effectLst/>
                        </a:rPr>
                        <a:t>همگرایانه عمل </a:t>
                      </a:r>
                      <a:r>
                        <a:rPr lang="fa-IR" sz="1800" b="1" dirty="0" smtClean="0">
                          <a:effectLst/>
                        </a:rPr>
                        <a:t>کنند،</a:t>
                      </a:r>
                      <a:r>
                        <a:rPr lang="fa-IR" sz="1800" b="1" baseline="0" dirty="0" smtClean="0">
                          <a:effectLst/>
                        </a:rPr>
                        <a:t> </a:t>
                      </a:r>
                      <a:r>
                        <a:rPr lang="fa-IR" sz="1800" b="1" dirty="0" smtClean="0">
                          <a:effectLst/>
                        </a:rPr>
                        <a:t>در </a:t>
                      </a:r>
                      <a:r>
                        <a:rPr lang="fa-IR" sz="1800" b="1" dirty="0">
                          <a:effectLst/>
                        </a:rPr>
                        <a:t>ارزشیابی و ارتقا دیده </a:t>
                      </a:r>
                      <a:r>
                        <a:rPr lang="fa-IR" sz="1800" b="1" dirty="0" smtClean="0">
                          <a:effectLst/>
                        </a:rPr>
                        <a:t>شوند و </a:t>
                      </a:r>
                      <a:r>
                        <a:rPr lang="fa-IR" sz="1800" b="1" dirty="0">
                          <a:effectLst/>
                        </a:rPr>
                        <a:t>همچنین برای دانشجویان امتیاز آن در نظر گرفته شود.</a:t>
                      </a:r>
                      <a:endParaRPr lang="en-US"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2666332191"/>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4699"/>
            <a:ext cx="9555051" cy="334851"/>
          </a:xfrm>
        </p:spPr>
        <p:txBody>
          <a:bodyPr>
            <a:noAutofit/>
          </a:bodyPr>
          <a:lstStyle/>
          <a:p>
            <a:pPr algn="r" rtl="1"/>
            <a:r>
              <a:rPr lang="fa-IR" sz="2800" b="1" dirty="0" smtClean="0">
                <a:cs typeface="B Nazanin" panose="00000400000000000000" pitchFamily="2" charset="-78"/>
              </a:rPr>
              <a:t>موانع و تسهیل کننده های آموزشی: </a:t>
            </a:r>
            <a:r>
              <a:rPr lang="ar-YE" sz="2800" b="1" dirty="0">
                <a:cs typeface="B Nazanin" panose="00000400000000000000" pitchFamily="2" charset="-78"/>
              </a:rPr>
              <a:t>برنامه ها و دوره های آموزشی</a:t>
            </a:r>
            <a:r>
              <a:rPr lang="fa-IR" sz="4000" b="1" dirty="0">
                <a:cs typeface="B Nazanin" panose="00000400000000000000" pitchFamily="2" charset="-78"/>
              </a:rPr>
              <a:t/>
            </a:r>
            <a:br>
              <a:rPr lang="fa-IR" sz="4000" b="1" dirty="0">
                <a:cs typeface="B Nazanin" panose="00000400000000000000" pitchFamily="2" charset="-78"/>
              </a:rPr>
            </a:br>
            <a:endParaRPr lang="en-US" sz="2800"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endParaRPr lang="fa-IR" sz="4400" dirty="0" smtClean="0">
              <a:latin typeface="+mj-lt"/>
              <a:ea typeface="+mj-ea"/>
              <a:cs typeface="B Nazanin" panose="00000400000000000000" pitchFamily="2" charset="-78"/>
            </a:endParaRPr>
          </a:p>
          <a:p>
            <a:pPr marL="0" indent="0" algn="just" rtl="1">
              <a:buNone/>
            </a:pPr>
            <a:endParaRPr lang="fa-IR" sz="4400" dirty="0">
              <a:latin typeface="+mj-lt"/>
              <a:ea typeface="+mj-ea"/>
              <a:cs typeface="B Nazanin"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190114255"/>
              </p:ext>
            </p:extLst>
          </p:nvPr>
        </p:nvGraphicFramePr>
        <p:xfrm>
          <a:off x="141668" y="708338"/>
          <a:ext cx="11951594" cy="5909543"/>
        </p:xfrm>
        <a:graphic>
          <a:graphicData uri="http://schemas.openxmlformats.org/drawingml/2006/table">
            <a:tbl>
              <a:tblPr rtl="1" firstRow="1" firstCol="1" bandRow="1">
                <a:tableStyleId>{5DA37D80-6434-44D0-A028-1B22A696006F}</a:tableStyleId>
              </a:tblPr>
              <a:tblGrid>
                <a:gridCol w="3529602">
                  <a:extLst>
                    <a:ext uri="{9D8B030D-6E8A-4147-A177-3AD203B41FA5}">
                      <a16:colId xmlns="" xmlns:a16="http://schemas.microsoft.com/office/drawing/2014/main" val="4287491745"/>
                    </a:ext>
                  </a:extLst>
                </a:gridCol>
                <a:gridCol w="8421992">
                  <a:extLst>
                    <a:ext uri="{9D8B030D-6E8A-4147-A177-3AD203B41FA5}">
                      <a16:colId xmlns="" xmlns:a16="http://schemas.microsoft.com/office/drawing/2014/main" val="2390608897"/>
                    </a:ext>
                  </a:extLst>
                </a:gridCol>
              </a:tblGrid>
              <a:tr h="311159">
                <a:tc>
                  <a:txBody>
                    <a:bodyPr/>
                    <a:lstStyle/>
                    <a:p>
                      <a:pPr marR="71755" algn="ctr" rtl="1">
                        <a:lnSpc>
                          <a:spcPct val="107000"/>
                        </a:lnSpc>
                        <a:spcAft>
                          <a:spcPts val="0"/>
                        </a:spcAft>
                      </a:pPr>
                      <a:r>
                        <a:rPr lang="fa-IR" sz="2000" dirty="0" smtClean="0">
                          <a:effectLst/>
                        </a:rPr>
                        <a:t>موارد مربوط به موانع و چالش ها</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R="71755" algn="ctr" rtl="1">
                        <a:lnSpc>
                          <a:spcPct val="107000"/>
                        </a:lnSpc>
                        <a:spcAft>
                          <a:spcPts val="0"/>
                        </a:spcAft>
                      </a:pPr>
                      <a:r>
                        <a:rPr lang="fa-IR" sz="2000" dirty="0">
                          <a:effectLst/>
                        </a:rPr>
                        <a:t>موارد مربوط به راهکار ها</a:t>
                      </a:r>
                      <a:endParaRPr lang="en-US"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1350353606"/>
                  </a:ext>
                </a:extLst>
              </a:tr>
              <a:tr h="5583407">
                <a:tc>
                  <a:txBody>
                    <a:bodyPr/>
                    <a:lstStyle/>
                    <a:p>
                      <a:pPr marL="342900" lvl="0" indent="-342900" algn="r" rtl="1">
                        <a:lnSpc>
                          <a:spcPct val="107000"/>
                        </a:lnSpc>
                        <a:spcAft>
                          <a:spcPts val="0"/>
                        </a:spcAft>
                        <a:buFont typeface="Wingdings" panose="05000000000000000000" pitchFamily="2" charset="2"/>
                        <a:buChar char=""/>
                      </a:pPr>
                      <a:r>
                        <a:rPr lang="fa-IR" sz="1800" dirty="0">
                          <a:effectLst/>
                        </a:rPr>
                        <a:t>بسیاری از مهارتهای مورد نیاز نیروی کار در سطح متوسط هستند و نیاز به ارائه دوره های جدید میان رشته ای است</a:t>
                      </a:r>
                      <a:endParaRPr lang="en-US" sz="1600" dirty="0">
                        <a:effectLst/>
                      </a:endParaRPr>
                    </a:p>
                    <a:p>
                      <a:pPr marL="457200" algn="r" rtl="1">
                        <a:lnSpc>
                          <a:spcPct val="107000"/>
                        </a:lnSpc>
                        <a:spcAft>
                          <a:spcPts val="0"/>
                        </a:spcAft>
                      </a:pPr>
                      <a:r>
                        <a:rPr lang="fa-IR" sz="1600" dirty="0">
                          <a:effectLst/>
                        </a:rPr>
                        <a:t> </a:t>
                      </a:r>
                      <a:endParaRPr lang="en-US" sz="1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lvl="0" indent="-342900" algn="just" rtl="1">
                        <a:lnSpc>
                          <a:spcPct val="150000"/>
                        </a:lnSpc>
                        <a:spcAft>
                          <a:spcPts val="0"/>
                        </a:spcAft>
                        <a:buFont typeface="Wingdings" panose="05000000000000000000" pitchFamily="2" charset="2"/>
                        <a:buChar char=""/>
                      </a:pPr>
                      <a:r>
                        <a:rPr lang="ar-SA" sz="1600" b="1" dirty="0">
                          <a:effectLst/>
                        </a:rPr>
                        <a:t>توانمندسازی اعضای هیات علمی در زمینه رهیافت همگرایی</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برگزاری سمپوزیم های با شعار هم گرایی در گروهای سازمانی در سطح بین المللی</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توانمندسازی از طریق ترویج همگرایی علوم، مانند برگزاری کارگاه ها برای دانشجویان و اساتید</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توانمندسازی اعضای هیات </a:t>
                      </a:r>
                      <a:r>
                        <a:rPr lang="ar-SA" sz="1600" b="1" dirty="0" smtClean="0">
                          <a:effectLst/>
                        </a:rPr>
                        <a:t>علمی</a:t>
                      </a:r>
                      <a:r>
                        <a:rPr lang="fa-IR" sz="1600" b="1" dirty="0" smtClean="0">
                          <a:effectLst/>
                        </a:rPr>
                        <a:t> از</a:t>
                      </a:r>
                      <a:r>
                        <a:rPr lang="fa-IR" sz="1600" b="1" baseline="0" dirty="0" smtClean="0">
                          <a:effectLst/>
                        </a:rPr>
                        <a:t> طری</a:t>
                      </a:r>
                      <a:r>
                        <a:rPr lang="ar-SA" sz="1600" b="1" dirty="0" smtClean="0">
                          <a:effectLst/>
                        </a:rPr>
                        <a:t>ق آموزش </a:t>
                      </a:r>
                      <a:r>
                        <a:rPr lang="ar-SA" sz="1600" b="1" dirty="0">
                          <a:effectLst/>
                        </a:rPr>
                        <a:t>ها و کارورزی ها در جهت تربیت </a:t>
                      </a:r>
                      <a:r>
                        <a:rPr lang="ar-SA" sz="1600" b="1" dirty="0" smtClean="0">
                          <a:effectLst/>
                        </a:rPr>
                        <a:t>نیر</a:t>
                      </a:r>
                      <a:r>
                        <a:rPr lang="fa-IR" sz="1600" b="1" dirty="0" smtClean="0">
                          <a:effectLst/>
                        </a:rPr>
                        <a:t>و</a:t>
                      </a:r>
                      <a:r>
                        <a:rPr lang="ar-SA" sz="1600" b="1" dirty="0" smtClean="0">
                          <a:effectLst/>
                        </a:rPr>
                        <a:t>ی </a:t>
                      </a:r>
                      <a:r>
                        <a:rPr lang="ar-SA" sz="1600" b="1" dirty="0">
                          <a:effectLst/>
                        </a:rPr>
                        <a:t>انسانی با کیفیت</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برگزار وبینار ها توسط اساتید بین المللی برای ارائه تجاربشان در موفقیت هر چه بهتر پیاده سازی رهیافت همگرایی</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برگزاری دوره های </a:t>
                      </a:r>
                      <a:r>
                        <a:rPr lang="fa-IR" sz="1600" b="1" dirty="0" smtClean="0">
                          <a:effectLst/>
                        </a:rPr>
                        <a:t>آ</a:t>
                      </a:r>
                      <a:r>
                        <a:rPr lang="ar-SA" sz="1600" b="1" dirty="0" smtClean="0">
                          <a:effectLst/>
                        </a:rPr>
                        <a:t>موزش </a:t>
                      </a:r>
                      <a:r>
                        <a:rPr lang="ar-SA" sz="1600" b="1" dirty="0">
                          <a:effectLst/>
                        </a:rPr>
                        <a:t>رایگان به صورت ترویجی با انتخاب گروه ها و افراد علاقمند و با انگیزه به حیطه رهیافت همگرایی</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هر تغییری به همراه آموزش موفق خواهد بود نه با اجبار </a:t>
                      </a:r>
                      <a:r>
                        <a:rPr lang="ar-SA" sz="1600" b="1" dirty="0" smtClean="0">
                          <a:effectLst/>
                        </a:rPr>
                        <a:t>لذا </a:t>
                      </a:r>
                      <a:r>
                        <a:rPr lang="ar-SA" sz="1600" b="1" dirty="0">
                          <a:effectLst/>
                        </a:rPr>
                        <a:t>برگزاری کارگاه های آموزشی، بحث گروهی، جلسات مجازی، ژورنال کلاب ها در رشته </a:t>
                      </a:r>
                      <a:r>
                        <a:rPr lang="ar-SA" sz="1600" b="1" dirty="0" smtClean="0">
                          <a:effectLst/>
                        </a:rPr>
                        <a:t>ه</a:t>
                      </a:r>
                      <a:r>
                        <a:rPr lang="fa-IR" sz="1600" b="1" dirty="0" smtClean="0">
                          <a:effectLst/>
                        </a:rPr>
                        <a:t>ا</a:t>
                      </a:r>
                      <a:r>
                        <a:rPr lang="ar-SA" sz="1600" b="1" dirty="0" smtClean="0">
                          <a:effectLst/>
                        </a:rPr>
                        <a:t> </a:t>
                      </a:r>
                      <a:r>
                        <a:rPr lang="ar-SA" sz="1600" b="1" dirty="0">
                          <a:effectLst/>
                        </a:rPr>
                        <a:t>و بخش های مختلف برای بستر ساز رهیافت </a:t>
                      </a:r>
                      <a:r>
                        <a:rPr lang="ar-SA" sz="1600" b="1" dirty="0" smtClean="0">
                          <a:effectLst/>
                        </a:rPr>
                        <a:t>همگرا</a:t>
                      </a:r>
                      <a:r>
                        <a:rPr lang="fa-IR" sz="1600" b="1" dirty="0" smtClean="0">
                          <a:effectLst/>
                        </a:rPr>
                        <a:t>ی</a:t>
                      </a:r>
                      <a:r>
                        <a:rPr lang="ar-SA" sz="1600" b="1" dirty="0" smtClean="0">
                          <a:effectLst/>
                        </a:rPr>
                        <a:t>ی </a:t>
                      </a:r>
                      <a:r>
                        <a:rPr lang="ar-SA" sz="1600" b="1" dirty="0">
                          <a:effectLst/>
                        </a:rPr>
                        <a:t>مثمر ثمر خواهد </a:t>
                      </a:r>
                      <a:r>
                        <a:rPr lang="ar-SA" sz="1600" b="1" dirty="0" smtClean="0">
                          <a:effectLst/>
                        </a:rPr>
                        <a:t>بود</a:t>
                      </a:r>
                      <a:r>
                        <a:rPr lang="fa-IR" sz="1600" b="1" dirty="0" smtClean="0">
                          <a:effectLst/>
                        </a:rPr>
                        <a:t>.</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برگزاری ژورنال کلاب ها به طور چرخشی</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تدوین برنامه ها ی آموزشی متریال ها و مواد درسی آموزش مداوم و ضمن خدمت براساس رویکرد همگرایی علوم باشند</a:t>
                      </a:r>
                      <a:endParaRPr lang="en-US" sz="1400" b="1" dirty="0">
                        <a:effectLst/>
                      </a:endParaRPr>
                    </a:p>
                    <a:p>
                      <a:pPr marL="342900" lvl="0" indent="-342900" algn="just" rtl="1">
                        <a:lnSpc>
                          <a:spcPct val="150000"/>
                        </a:lnSpc>
                        <a:spcAft>
                          <a:spcPts val="0"/>
                        </a:spcAft>
                        <a:buFont typeface="Wingdings" panose="05000000000000000000" pitchFamily="2" charset="2"/>
                        <a:buChar char=""/>
                      </a:pPr>
                      <a:r>
                        <a:rPr lang="ar-SA" sz="1600" b="1" dirty="0">
                          <a:effectLst/>
                        </a:rPr>
                        <a:t>ارائه </a:t>
                      </a:r>
                      <a:r>
                        <a:rPr lang="fa-IR" sz="1600" b="1" dirty="0" smtClean="0">
                          <a:effectLst/>
                        </a:rPr>
                        <a:t>آ</a:t>
                      </a:r>
                      <a:r>
                        <a:rPr lang="ar-SA" sz="1600" b="1" dirty="0" smtClean="0">
                          <a:effectLst/>
                        </a:rPr>
                        <a:t>موزش های </a:t>
                      </a:r>
                      <a:r>
                        <a:rPr lang="ar-SA" sz="1600" b="1" dirty="0">
                          <a:effectLst/>
                        </a:rPr>
                        <a:t>تخصصی رزیدنتی در قالب کارگاهی بصورت آموزش ورکشاپ</a:t>
                      </a:r>
                      <a:endParaRPr lang="en-US" sz="1400" b="1" dirty="0">
                        <a:effectLst/>
                      </a:endParaRPr>
                    </a:p>
                    <a:p>
                      <a:pPr marL="228600" algn="just" rtl="1">
                        <a:lnSpc>
                          <a:spcPct val="150000"/>
                        </a:lnSpc>
                        <a:spcAft>
                          <a:spcPts val="0"/>
                        </a:spcAft>
                      </a:pPr>
                      <a:r>
                        <a:rPr lang="ar-SA" sz="1600" b="1" dirty="0">
                          <a:effectLst/>
                        </a:rPr>
                        <a:t> </a:t>
                      </a:r>
                      <a:endParaRPr lang="en-US" sz="14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 xmlns:a16="http://schemas.microsoft.com/office/drawing/2014/main" val="973246219"/>
                  </a:ext>
                </a:extLst>
              </a:tr>
            </a:tbl>
          </a:graphicData>
        </a:graphic>
      </p:graphicFrame>
    </p:spTree>
    <p:extLst>
      <p:ext uri="{BB962C8B-B14F-4D97-AF65-F5344CB8AC3E}">
        <p14:creationId xmlns:p14="http://schemas.microsoft.com/office/powerpoint/2010/main" val="411294344"/>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B494F0-899B-4241-9303-354FD8AEA6BE}"/>
              </a:ext>
            </a:extLst>
          </p:cNvPr>
          <p:cNvSpPr>
            <a:spLocks noGrp="1"/>
          </p:cNvSpPr>
          <p:nvPr>
            <p:ph type="title"/>
          </p:nvPr>
        </p:nvSpPr>
        <p:spPr>
          <a:xfrm>
            <a:off x="194167" y="2439640"/>
            <a:ext cx="2871531" cy="3445083"/>
          </a:xfrm>
          <a:solidFill>
            <a:srgbClr val="00B0F0"/>
          </a:solidFill>
        </p:spPr>
        <p:txBody>
          <a:bodyPr>
            <a:normAutofit/>
          </a:bodyPr>
          <a:lstStyle/>
          <a:p>
            <a:pPr algn="ctr"/>
            <a:r>
              <a:rPr lang="fa-IR" sz="4000" dirty="0" smtClean="0"/>
              <a:t>استقرار همگرایی علوم و فناوری در دانشگاه ها</a:t>
            </a:r>
            <a:endParaRPr lang="en-US" sz="4000" dirty="0"/>
          </a:p>
        </p:txBody>
      </p:sp>
      <p:sp>
        <p:nvSpPr>
          <p:cNvPr id="3" name="Content Placeholder 2">
            <a:extLst>
              <a:ext uri="{FF2B5EF4-FFF2-40B4-BE49-F238E27FC236}">
                <a16:creationId xmlns="" xmlns:a16="http://schemas.microsoft.com/office/drawing/2014/main" id="{B9861EA2-F708-4B56-9BDF-7A9C31A78C16}"/>
              </a:ext>
            </a:extLst>
          </p:cNvPr>
          <p:cNvSpPr>
            <a:spLocks noGrp="1"/>
          </p:cNvSpPr>
          <p:nvPr>
            <p:ph idx="1"/>
          </p:nvPr>
        </p:nvSpPr>
        <p:spPr>
          <a:xfrm>
            <a:off x="1236233" y="428178"/>
            <a:ext cx="10515600" cy="4351338"/>
          </a:xfrm>
        </p:spPr>
        <p:txBody>
          <a:bodyPr/>
          <a:lstStyle/>
          <a:p>
            <a:pPr marL="0" indent="0" algn="ctr" eaLnBrk="1" hangingPunct="1">
              <a:buNone/>
            </a:pPr>
            <a:endParaRPr lang="fa-IR" altLang="en-US" sz="2000" dirty="0" smtClean="0">
              <a:latin typeface="Tahoma" panose="020B0604030504040204" pitchFamily="34" charset="0"/>
            </a:endParaRPr>
          </a:p>
          <a:p>
            <a:pPr marL="0" indent="0" algn="ctr" eaLnBrk="1" hangingPunct="1">
              <a:buNone/>
            </a:pPr>
            <a:endParaRPr lang="en-US" altLang="en-US" sz="2000" dirty="0">
              <a:latin typeface="Tahoma" panose="020B0604030504040204" pitchFamily="34" charset="0"/>
            </a:endParaRPr>
          </a:p>
        </p:txBody>
      </p:sp>
      <p:sp>
        <p:nvSpPr>
          <p:cNvPr id="4" name="Oval 3">
            <a:extLst>
              <a:ext uri="{FF2B5EF4-FFF2-40B4-BE49-F238E27FC236}">
                <a16:creationId xmlns="" xmlns:a16="http://schemas.microsoft.com/office/drawing/2014/main" id="{636739F0-6542-4A55-8D4A-74B0A1977836}"/>
              </a:ext>
            </a:extLst>
          </p:cNvPr>
          <p:cNvSpPr/>
          <p:nvPr/>
        </p:nvSpPr>
        <p:spPr>
          <a:xfrm>
            <a:off x="6989399" y="2096233"/>
            <a:ext cx="2456056" cy="20574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50000"/>
              </a:spcBef>
              <a:spcAft>
                <a:spcPts val="0"/>
              </a:spcAft>
              <a:buClrTx/>
              <a:buSzTx/>
              <a:buFontTx/>
              <a:buNone/>
              <a:tabLst/>
              <a:defRPr/>
            </a:pPr>
            <a:r>
              <a:rPr lang="fa-IR" altLang="en-US" sz="3200" dirty="0" smtClean="0">
                <a:solidFill>
                  <a:prstClr val="white"/>
                </a:solidFill>
                <a:latin typeface="Tahoma" panose="020B0604030504040204" pitchFamily="34" charset="0"/>
              </a:rPr>
              <a:t>حرکت به سوی همگرایی</a:t>
            </a:r>
            <a:endParaRPr kumimoji="0" lang="en-US" altLang="en-US" sz="3200" b="0" i="0" u="none" strike="noStrike" kern="1200" cap="none" spc="0" normalizeH="0" baseline="0" noProof="0" dirty="0">
              <a:ln>
                <a:noFill/>
              </a:ln>
              <a:solidFill>
                <a:prstClr val="white"/>
              </a:solidFill>
              <a:effectLst/>
              <a:uLnTx/>
              <a:uFillTx/>
              <a:latin typeface="Tahoma" panose="020B0604030504040204" pitchFamily="34" charset="0"/>
              <a:ea typeface="+mn-ea"/>
              <a:cs typeface="+mn-cs"/>
            </a:endParaRPr>
          </a:p>
        </p:txBody>
      </p:sp>
      <p:sp>
        <p:nvSpPr>
          <p:cNvPr id="6" name="Arrow: U-Turn 5">
            <a:extLst>
              <a:ext uri="{FF2B5EF4-FFF2-40B4-BE49-F238E27FC236}">
                <a16:creationId xmlns="" xmlns:a16="http://schemas.microsoft.com/office/drawing/2014/main" id="{172D3EF8-DB80-4001-8AE9-5F5FEE0078BA}"/>
              </a:ext>
            </a:extLst>
          </p:cNvPr>
          <p:cNvSpPr/>
          <p:nvPr/>
        </p:nvSpPr>
        <p:spPr>
          <a:xfrm rot="18731884">
            <a:off x="5598948" y="2955232"/>
            <a:ext cx="1813041" cy="527194"/>
          </a:xfrm>
          <a:prstGeom prst="uturnArrow">
            <a:avLst>
              <a:gd name="adj1" fmla="val 50000"/>
              <a:gd name="adj2" fmla="val 25000"/>
              <a:gd name="adj3" fmla="val 50000"/>
              <a:gd name="adj4" fmla="val 0"/>
              <a:gd name="adj5" fmla="val 10000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7" name="Arrow: U-Turn 6">
            <a:extLst>
              <a:ext uri="{FF2B5EF4-FFF2-40B4-BE49-F238E27FC236}">
                <a16:creationId xmlns="" xmlns:a16="http://schemas.microsoft.com/office/drawing/2014/main" id="{12CF5A73-F7A4-43B5-AE34-9780EE69B59E}"/>
              </a:ext>
            </a:extLst>
          </p:cNvPr>
          <p:cNvSpPr/>
          <p:nvPr/>
        </p:nvSpPr>
        <p:spPr>
          <a:xfrm rot="13103837">
            <a:off x="7645818" y="4530107"/>
            <a:ext cx="1836629" cy="520423"/>
          </a:xfrm>
          <a:prstGeom prst="uturnArrow">
            <a:avLst>
              <a:gd name="adj1" fmla="val 50000"/>
              <a:gd name="adj2" fmla="val 25000"/>
              <a:gd name="adj3" fmla="val 50000"/>
              <a:gd name="adj4" fmla="val 0"/>
              <a:gd name="adj5" fmla="val 100000"/>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6" name="TextBox 15">
            <a:extLst>
              <a:ext uri="{FF2B5EF4-FFF2-40B4-BE49-F238E27FC236}">
                <a16:creationId xmlns="" xmlns:a16="http://schemas.microsoft.com/office/drawing/2014/main" id="{DA2115F4-568C-4190-AE1E-2D412FEDDCBB}"/>
              </a:ext>
            </a:extLst>
          </p:cNvPr>
          <p:cNvSpPr txBox="1"/>
          <p:nvPr/>
        </p:nvSpPr>
        <p:spPr>
          <a:xfrm>
            <a:off x="3640790" y="3738690"/>
            <a:ext cx="2198425" cy="1077218"/>
          </a:xfrm>
          <a:prstGeom prst="rect">
            <a:avLst/>
          </a:prstGeom>
          <a:solidFill>
            <a:srgbClr val="FFFF00"/>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3200" b="0" i="0" u="none" strike="noStrike" kern="1200" cap="none" spc="0" normalizeH="0" baseline="0" noProof="0" dirty="0" smtClean="0">
                <a:ln>
                  <a:noFill/>
                </a:ln>
                <a:effectLst/>
                <a:uLnTx/>
                <a:uFillTx/>
                <a:latin typeface="Corbel" panose="020B0503020204020204"/>
              </a:rPr>
              <a:t>استفاده مناسب</a:t>
            </a:r>
          </a:p>
          <a:p>
            <a:pPr marL="0" marR="0" lvl="0" indent="0" algn="ctr" defTabSz="457200" rtl="0" eaLnBrk="1" fontAlgn="auto" latinLnBrk="0" hangingPunct="1">
              <a:lnSpc>
                <a:spcPct val="100000"/>
              </a:lnSpc>
              <a:spcBef>
                <a:spcPts val="0"/>
              </a:spcBef>
              <a:spcAft>
                <a:spcPts val="0"/>
              </a:spcAft>
              <a:buClrTx/>
              <a:buSzTx/>
              <a:buFontTx/>
              <a:buNone/>
              <a:tabLst/>
              <a:defRPr/>
            </a:pPr>
            <a:r>
              <a:rPr lang="fa-IR" sz="3200" dirty="0" smtClean="0">
                <a:latin typeface="Corbel" panose="020B0503020204020204"/>
              </a:rPr>
              <a:t>از فناوری ها</a:t>
            </a:r>
            <a:endParaRPr kumimoji="0" lang="en-US" sz="3200" b="0" i="0" u="none" strike="noStrike" kern="1200" cap="none" spc="0" normalizeH="0" baseline="0" noProof="0" dirty="0">
              <a:ln>
                <a:noFill/>
              </a:ln>
              <a:effectLst/>
              <a:uLnTx/>
              <a:uFillTx/>
              <a:latin typeface="Corbel" panose="020B0503020204020204"/>
            </a:endParaRPr>
          </a:p>
        </p:txBody>
      </p:sp>
      <p:grpSp>
        <p:nvGrpSpPr>
          <p:cNvPr id="11" name="Group 10"/>
          <p:cNvGrpSpPr/>
          <p:nvPr/>
        </p:nvGrpSpPr>
        <p:grpSpPr>
          <a:xfrm>
            <a:off x="6135479" y="428178"/>
            <a:ext cx="3078518" cy="1431903"/>
            <a:chOff x="6135479" y="428178"/>
            <a:chExt cx="3078518" cy="1431903"/>
          </a:xfrm>
        </p:grpSpPr>
        <p:sp>
          <p:nvSpPr>
            <p:cNvPr id="5" name="Arrow: U-Turn 4">
              <a:extLst>
                <a:ext uri="{FF2B5EF4-FFF2-40B4-BE49-F238E27FC236}">
                  <a16:creationId xmlns="" xmlns:a16="http://schemas.microsoft.com/office/drawing/2014/main" id="{592F8F92-F9DD-4EF7-BDE2-8CD09DD76C61}"/>
                </a:ext>
              </a:extLst>
            </p:cNvPr>
            <p:cNvSpPr/>
            <p:nvPr/>
          </p:nvSpPr>
          <p:spPr>
            <a:xfrm rot="2279433">
              <a:off x="7377368" y="1339658"/>
              <a:ext cx="1836629" cy="520423"/>
            </a:xfrm>
            <a:prstGeom prst="uturnArrow">
              <a:avLst>
                <a:gd name="adj1" fmla="val 50000"/>
                <a:gd name="adj2" fmla="val 25000"/>
                <a:gd name="adj3" fmla="val 50000"/>
                <a:gd name="adj4" fmla="val 0"/>
                <a:gd name="adj5" fmla="val 100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9" name="TextBox 8"/>
            <p:cNvSpPr txBox="1"/>
            <p:nvPr/>
          </p:nvSpPr>
          <p:spPr>
            <a:xfrm>
              <a:off x="6135479" y="428178"/>
              <a:ext cx="1981633" cy="1077218"/>
            </a:xfrm>
            <a:prstGeom prst="rect">
              <a:avLst/>
            </a:prstGeom>
            <a:solidFill>
              <a:schemeClr val="accent5">
                <a:lumMod val="40000"/>
                <a:lumOff val="60000"/>
              </a:schemeClr>
            </a:solidFill>
          </p:spPr>
          <p:txBody>
            <a:bodyPr wrap="none" rtlCol="0">
              <a:spAutoFit/>
            </a:bodyPr>
            <a:lstStyle/>
            <a:p>
              <a:pPr algn="ctr"/>
              <a:r>
                <a:rPr lang="fa-IR" sz="3200" dirty="0" smtClean="0">
                  <a:latin typeface="Arial" panose="020B0604020202020204" pitchFamily="34" charset="0"/>
                  <a:cs typeface="Arial" panose="020B0604020202020204" pitchFamily="34" charset="0"/>
                </a:rPr>
                <a:t>توانمندسازی</a:t>
              </a:r>
            </a:p>
            <a:p>
              <a:pPr algn="ctr"/>
              <a:r>
                <a:rPr lang="fa-IR" sz="3200" dirty="0" smtClean="0">
                  <a:latin typeface="Arial" panose="020B0604020202020204" pitchFamily="34" charset="0"/>
                  <a:cs typeface="Arial" panose="020B0604020202020204" pitchFamily="34" charset="0"/>
                </a:rPr>
                <a:t>نیروی انسانی</a:t>
              </a:r>
              <a:endParaRPr lang="en-US" sz="3200" dirty="0">
                <a:latin typeface="Arial" panose="020B0604020202020204" pitchFamily="34" charset="0"/>
                <a:cs typeface="Arial" panose="020B0604020202020204" pitchFamily="34" charset="0"/>
              </a:endParaRPr>
            </a:p>
          </p:txBody>
        </p:sp>
      </p:grpSp>
      <p:grpSp>
        <p:nvGrpSpPr>
          <p:cNvPr id="15" name="Group 14"/>
          <p:cNvGrpSpPr/>
          <p:nvPr/>
        </p:nvGrpSpPr>
        <p:grpSpPr>
          <a:xfrm>
            <a:off x="9769615" y="1292978"/>
            <a:ext cx="1791772" cy="2668982"/>
            <a:chOff x="9769615" y="1292978"/>
            <a:chExt cx="1791772" cy="2668982"/>
          </a:xfrm>
        </p:grpSpPr>
        <p:sp>
          <p:nvSpPr>
            <p:cNvPr id="8" name="Arrow: U-Turn 7">
              <a:extLst>
                <a:ext uri="{FF2B5EF4-FFF2-40B4-BE49-F238E27FC236}">
                  <a16:creationId xmlns="" xmlns:a16="http://schemas.microsoft.com/office/drawing/2014/main" id="{2501C8EF-1CFD-4DFE-B1B1-FFAADF5A2DB6}"/>
                </a:ext>
              </a:extLst>
            </p:cNvPr>
            <p:cNvSpPr/>
            <p:nvPr/>
          </p:nvSpPr>
          <p:spPr>
            <a:xfrm rot="7868510">
              <a:off x="9126691" y="2791843"/>
              <a:ext cx="1813041" cy="527194"/>
            </a:xfrm>
            <a:prstGeom prst="uturnArrow">
              <a:avLst>
                <a:gd name="adj1" fmla="val 50000"/>
                <a:gd name="adj2" fmla="val 25000"/>
                <a:gd name="adj3" fmla="val 50000"/>
                <a:gd name="adj4" fmla="val 0"/>
                <a:gd name="adj5" fmla="val 1000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3" name="TextBox 12"/>
            <p:cNvSpPr txBox="1"/>
            <p:nvPr/>
          </p:nvSpPr>
          <p:spPr>
            <a:xfrm>
              <a:off x="9945239" y="1292978"/>
              <a:ext cx="1616148" cy="1077218"/>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pPr algn="ctr"/>
              <a:r>
                <a:rPr lang="fa-IR" sz="3200" dirty="0" smtClean="0">
                  <a:latin typeface="Arial" panose="020B0604020202020204" pitchFamily="34" charset="0"/>
                  <a:cs typeface="Arial" panose="020B0604020202020204" pitchFamily="34" charset="0"/>
                </a:rPr>
                <a:t>تامین منابع</a:t>
              </a:r>
            </a:p>
            <a:p>
              <a:pPr algn="ctr"/>
              <a:r>
                <a:rPr lang="fa-IR" sz="3200" dirty="0" smtClean="0">
                  <a:latin typeface="Arial" panose="020B0604020202020204" pitchFamily="34" charset="0"/>
                  <a:cs typeface="Arial" panose="020B0604020202020204" pitchFamily="34" charset="0"/>
                </a:rPr>
                <a:t>مالی</a:t>
              </a:r>
              <a:endParaRPr lang="en-US" sz="3200" dirty="0">
                <a:latin typeface="Arial" panose="020B0604020202020204" pitchFamily="34" charset="0"/>
                <a:cs typeface="Arial" panose="020B0604020202020204" pitchFamily="34" charset="0"/>
              </a:endParaRPr>
            </a:p>
          </p:txBody>
        </p:sp>
      </p:grpSp>
      <p:sp>
        <p:nvSpPr>
          <p:cNvPr id="18" name="TextBox 17"/>
          <p:cNvSpPr txBox="1"/>
          <p:nvPr/>
        </p:nvSpPr>
        <p:spPr>
          <a:xfrm>
            <a:off x="8591424" y="4852299"/>
            <a:ext cx="2066591" cy="1077218"/>
          </a:xfrm>
          <a:prstGeom prst="rect">
            <a:avLst/>
          </a:prstGeom>
          <a:solidFill>
            <a:schemeClr val="accent2">
              <a:lumMod val="60000"/>
              <a:lumOff val="40000"/>
            </a:schemeClr>
          </a:solidFill>
        </p:spPr>
        <p:txBody>
          <a:bodyPr wrap="none" rtlCol="0">
            <a:spAutoFit/>
          </a:bodyPr>
          <a:lstStyle/>
          <a:p>
            <a:pPr algn="ctr"/>
            <a:r>
              <a:rPr lang="fa-IR" sz="3200" dirty="0" smtClean="0">
                <a:latin typeface="Arial" panose="020B0604020202020204" pitchFamily="34" charset="0"/>
                <a:cs typeface="Arial" panose="020B0604020202020204" pitchFamily="34" charset="0"/>
              </a:rPr>
              <a:t> پژوهش های </a:t>
            </a:r>
          </a:p>
          <a:p>
            <a:pPr algn="ctr"/>
            <a:r>
              <a:rPr lang="fa-IR" sz="3200" dirty="0" smtClean="0">
                <a:latin typeface="Arial" panose="020B0604020202020204" pitchFamily="34" charset="0"/>
                <a:cs typeface="Arial" panose="020B0604020202020204" pitchFamily="34" charset="0"/>
              </a:rPr>
              <a:t>کاربردی</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2700081"/>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عکس زیبا برای پاو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492992" y="5742833"/>
            <a:ext cx="4804520" cy="646331"/>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ctr" defTabSz="609630">
              <a:buClr>
                <a:srgbClr val="000000"/>
              </a:buClr>
              <a:defRPr/>
            </a:pPr>
            <a:r>
              <a:rPr lang="fa-IR" sz="3600" kern="0" dirty="0">
                <a:ln w="0"/>
                <a:solidFill>
                  <a:srgbClr val="FF0000"/>
                </a:solidFill>
                <a:effectLst>
                  <a:outerShdw blurRad="38100" dist="19050" dir="2700000" algn="tl" rotWithShape="0">
                    <a:schemeClr val="dk1">
                      <a:alpha val="40000"/>
                    </a:schemeClr>
                  </a:outerShdw>
                </a:effectLst>
                <a:latin typeface="Arial"/>
                <a:cs typeface="B Titr" panose="00000700000000000000" pitchFamily="2" charset="-78"/>
                <a:sym typeface="Arial"/>
              </a:rPr>
              <a:t>با تشکر از توجه حضار گرامی</a:t>
            </a:r>
            <a:endParaRPr lang="en-US" sz="3600" kern="0" dirty="0">
              <a:ln w="0"/>
              <a:solidFill>
                <a:srgbClr val="FF0000"/>
              </a:solidFill>
              <a:effectLst>
                <a:outerShdw blurRad="38100" dist="19050" dir="2700000" algn="tl" rotWithShape="0">
                  <a:schemeClr val="dk1">
                    <a:alpha val="40000"/>
                  </a:schemeClr>
                </a:outerShdw>
              </a:effectLst>
              <a:latin typeface="Arial"/>
              <a:cs typeface="B Titr" panose="00000700000000000000" pitchFamily="2" charset="-78"/>
              <a:sym typeface="Arial"/>
            </a:endParaRPr>
          </a:p>
        </p:txBody>
      </p:sp>
    </p:spTree>
    <p:extLst>
      <p:ext uri="{BB962C8B-B14F-4D97-AF65-F5344CB8AC3E}">
        <p14:creationId xmlns:p14="http://schemas.microsoft.com/office/powerpoint/2010/main" val="50964554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0766" y="1339402"/>
            <a:ext cx="9878096" cy="529321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rtl="1">
              <a:lnSpc>
                <a:spcPct val="150000"/>
              </a:lnSpc>
              <a:spcAft>
                <a:spcPts val="800"/>
              </a:spcAft>
            </a:pPr>
            <a:r>
              <a:rPr lang="fa-IR" sz="2400" dirty="0">
                <a:latin typeface="Calibri" panose="020F0502020204030204" pitchFamily="34" charset="0"/>
                <a:ea typeface="Calibri" panose="020F0502020204030204" pitchFamily="34" charset="0"/>
                <a:cs typeface="B Nazanin" panose="00000400000000000000" pitchFamily="2" charset="-78"/>
              </a:rPr>
              <a:t>در سال 2014 شوراي تحقيقات ملي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آمریکا</a:t>
            </a:r>
            <a:r>
              <a:rPr lang="fa-IR" sz="2400" dirty="0">
                <a:latin typeface="Calibri" panose="020F0502020204030204" pitchFamily="34" charset="0"/>
                <a:ea typeface="Calibri" panose="020F0502020204030204" pitchFamily="34" charset="0"/>
                <a:cs typeface="B Nazanin" panose="00000400000000000000" pitchFamily="2" charset="-78"/>
              </a:rPr>
              <a:t> گزارشی با عنوان"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همگرایی: تسهیل ادغام بین رشته ای علوم زیستی، علوم فیزیکی، مهندسی و فراتر از آن</a:t>
            </a:r>
            <a:r>
              <a:rPr lang="fa-IR" sz="2400" dirty="0">
                <a:latin typeface="Calibri" panose="020F0502020204030204" pitchFamily="34" charset="0"/>
                <a:ea typeface="Calibri" panose="020F0502020204030204" pitchFamily="34" charset="0"/>
                <a:cs typeface="B Nazanin" panose="00000400000000000000" pitchFamily="2" charset="-78"/>
              </a:rPr>
              <a:t>" منتشر کرد این گزارش  مرحله تازه اي از تحول براي آينده مطرح كرد كه نه تنها شامل علوم عمومي بلكه علوم پزشكي در قرن 21 شد كه همگرائي پزشكي ناميده </a:t>
            </a:r>
            <a:r>
              <a:rPr lang="fa-IR" sz="2400" dirty="0" smtClean="0">
                <a:latin typeface="Calibri" panose="020F0502020204030204" pitchFamily="34" charset="0"/>
                <a:ea typeface="Calibri" panose="020F0502020204030204" pitchFamily="34" charset="0"/>
                <a:cs typeface="B Nazanin" panose="00000400000000000000" pitchFamily="2" charset="-78"/>
              </a:rPr>
              <a:t>شد.</a:t>
            </a:r>
          </a:p>
          <a:p>
            <a:pPr algn="just" rtl="1">
              <a:lnSpc>
                <a:spcPct val="150000"/>
              </a:lnSpc>
              <a:spcAft>
                <a:spcPts val="800"/>
              </a:spcAft>
            </a:pPr>
            <a:r>
              <a:rPr lang="fa-IR" sz="2400" dirty="0" smtClean="0">
                <a:latin typeface="Calibri" panose="020F0502020204030204" pitchFamily="34" charset="0"/>
                <a:ea typeface="Calibri" panose="020F0502020204030204" pitchFamily="34" charset="0"/>
                <a:cs typeface="B Nazanin" panose="00000400000000000000" pitchFamily="2" charset="-78"/>
              </a:rPr>
              <a:t> </a:t>
            </a:r>
            <a:r>
              <a:rPr lang="fa-IR" sz="2400" dirty="0">
                <a:latin typeface="Calibri" panose="020F0502020204030204" pitchFamily="34" charset="0"/>
                <a:ea typeface="Calibri" panose="020F0502020204030204" pitchFamily="34" charset="0"/>
                <a:cs typeface="B Nazanin" panose="00000400000000000000" pitchFamily="2" charset="-78"/>
              </a:rPr>
              <a:t>علوم پايه فرهنگستان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علوم پزشكي جمهوري اسلامي </a:t>
            </a:r>
            <a:r>
              <a:rPr lang="fa-IR" sz="2400" dirty="0">
                <a:latin typeface="Calibri" panose="020F0502020204030204" pitchFamily="34" charset="0"/>
                <a:ea typeface="Calibri" panose="020F0502020204030204" pitchFamily="34" charset="0"/>
                <a:cs typeface="B Nazanin" panose="00000400000000000000" pitchFamily="2" charset="-78"/>
              </a:rPr>
              <a:t>در دو همايش سالانه يك روزه در ماه بهمن 1396 و 1397 درباره همگرائي در علوم پزشكي برنامه هائي اجرا </a:t>
            </a:r>
            <a:r>
              <a:rPr lang="fa-IR" sz="2400" dirty="0" smtClean="0">
                <a:latin typeface="Calibri" panose="020F0502020204030204" pitchFamily="34" charset="0"/>
                <a:ea typeface="Calibri" panose="020F0502020204030204" pitchFamily="34" charset="0"/>
                <a:cs typeface="B Nazanin" panose="00000400000000000000" pitchFamily="2" charset="-78"/>
              </a:rPr>
              <a:t>كرد که رشته </a:t>
            </a:r>
            <a:r>
              <a:rPr lang="fa-IR" sz="2400" dirty="0">
                <a:latin typeface="Calibri" panose="020F0502020204030204" pitchFamily="34" charset="0"/>
                <a:ea typeface="Calibri" panose="020F0502020204030204" pitchFamily="34" charset="0"/>
                <a:cs typeface="B Nazanin" panose="00000400000000000000" pitchFamily="2" charset="-78"/>
              </a:rPr>
              <a:t>هاي غير باليني بسيار متعدد و شامل مهندسي، انفورماتيك، بيولوژي مولكولي، كامپيوتر، سرمايه گذاري بهداشت اجتماعي، علوم انساني، </a:t>
            </a:r>
            <a:r>
              <a:rPr lang="fa-IR" sz="2400" dirty="0" smtClean="0">
                <a:latin typeface="Calibri" panose="020F0502020204030204" pitchFamily="34" charset="0"/>
                <a:ea typeface="Calibri" panose="020F0502020204030204" pitchFamily="34" charset="0"/>
                <a:cs typeface="B Nazanin" panose="00000400000000000000" pitchFamily="2" charset="-78"/>
              </a:rPr>
              <a:t>مديريت، روزنامه </a:t>
            </a:r>
            <a:r>
              <a:rPr lang="fa-IR" sz="2400" dirty="0">
                <a:latin typeface="Calibri" panose="020F0502020204030204" pitchFamily="34" charset="0"/>
                <a:ea typeface="Calibri" panose="020F0502020204030204" pitchFamily="34" charset="0"/>
                <a:cs typeface="B Nazanin" panose="00000400000000000000" pitchFamily="2" charset="-78"/>
              </a:rPr>
              <a:t>نگاري، سياست، قانون و هنر ميباشند كه به تناسب در اين همكاري ها شركت </a:t>
            </a:r>
            <a:r>
              <a:rPr lang="fa-IR" sz="2400" dirty="0" smtClean="0">
                <a:latin typeface="Calibri" panose="020F0502020204030204" pitchFamily="34" charset="0"/>
                <a:ea typeface="Calibri" panose="020F0502020204030204" pitchFamily="34" charset="0"/>
                <a:cs typeface="B Nazanin" panose="00000400000000000000" pitchFamily="2" charset="-78"/>
              </a:rPr>
              <a:t>داشتند.</a:t>
            </a:r>
          </a:p>
          <a:p>
            <a:pPr algn="just" rtl="1">
              <a:lnSpc>
                <a:spcPct val="150000"/>
              </a:lnSpc>
              <a:spcAft>
                <a:spcPts val="800"/>
              </a:spcAft>
            </a:pPr>
            <a:r>
              <a:rPr lang="fa-IR" sz="2400" dirty="0" smtClean="0">
                <a:latin typeface="Calibri" panose="020F0502020204030204" pitchFamily="34" charset="0"/>
                <a:ea typeface="Calibri" panose="020F0502020204030204" pitchFamily="34" charset="0"/>
                <a:cs typeface="B Nazanin" panose="00000400000000000000" pitchFamily="2" charset="-78"/>
              </a:rPr>
              <a:t> </a:t>
            </a:r>
            <a:r>
              <a:rPr lang="fa-IR" sz="2400" dirty="0">
                <a:solidFill>
                  <a:srgbClr val="FF0000"/>
                </a:solidFill>
                <a:latin typeface="Calibri" panose="020F0502020204030204" pitchFamily="34" charset="0"/>
                <a:ea typeface="Calibri" panose="020F0502020204030204" pitchFamily="34" charset="0"/>
                <a:cs typeface="B Nazanin" panose="00000400000000000000" pitchFamily="2" charset="-78"/>
              </a:rPr>
              <a:t>هدف همگرائي </a:t>
            </a:r>
            <a:r>
              <a:rPr lang="fa-IR" sz="2400" dirty="0">
                <a:latin typeface="Calibri" panose="020F0502020204030204" pitchFamily="34" charset="0"/>
                <a:ea typeface="Calibri" panose="020F0502020204030204" pitchFamily="34" charset="0"/>
                <a:cs typeface="B Nazanin" panose="00000400000000000000" pitchFamily="2" charset="-78"/>
              </a:rPr>
              <a:t>نوسازي بهداشتي بر پايه همكاريهاي بين رشته اي</a:t>
            </a:r>
            <a:r>
              <a:rPr lang="fa-IR" sz="2400" baseline="30000" dirty="0">
                <a:latin typeface="Calibri" panose="020F0502020204030204" pitchFamily="34" charset="0"/>
                <a:ea typeface="Calibri" panose="020F0502020204030204" pitchFamily="34" charset="0"/>
                <a:cs typeface="B Nazanin" panose="00000400000000000000" pitchFamily="2" charset="-78"/>
              </a:rPr>
              <a:t> </a:t>
            </a:r>
            <a:r>
              <a:rPr lang="fa-IR" sz="2400" dirty="0">
                <a:latin typeface="Calibri" panose="020F0502020204030204" pitchFamily="34" charset="0"/>
                <a:ea typeface="Calibri" panose="020F0502020204030204" pitchFamily="34" charset="0"/>
                <a:cs typeface="B Nazanin" panose="00000400000000000000" pitchFamily="2" charset="-78"/>
              </a:rPr>
              <a:t>و تفکر چند رشته ای است</a:t>
            </a:r>
            <a:r>
              <a:rPr lang="fa-IR" sz="2400" dirty="0" smtClean="0">
                <a:latin typeface="Calibri" panose="020F0502020204030204" pitchFamily="34" charset="0"/>
                <a:ea typeface="Calibri" panose="020F0502020204030204" pitchFamily="34" charset="0"/>
                <a:cs typeface="B Nazanin" panose="00000400000000000000" pitchFamily="2" charset="-78"/>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4659749" y="101889"/>
            <a:ext cx="3770584" cy="584775"/>
          </a:xfrm>
          <a:prstGeom prst="rect">
            <a:avLst/>
          </a:prstGeom>
        </p:spPr>
        <p:txBody>
          <a:bodyPr wrap="none">
            <a:spAutoFit/>
          </a:bodyPr>
          <a:lstStyle/>
          <a:p>
            <a:pPr algn="r" rtl="1"/>
            <a:r>
              <a:rPr lang="fa-IR" sz="3200" b="1" dirty="0">
                <a:solidFill>
                  <a:srgbClr val="002060"/>
                </a:solidFill>
              </a:rPr>
              <a:t>همگرایی</a:t>
            </a:r>
            <a:r>
              <a:rPr lang="en-US" sz="3200" b="1" dirty="0">
                <a:solidFill>
                  <a:srgbClr val="002060"/>
                </a:solidFill>
              </a:rPr>
              <a:t>(convergence)</a:t>
            </a:r>
            <a:endParaRPr lang="en-US" sz="3200" dirty="0"/>
          </a:p>
        </p:txBody>
      </p:sp>
    </p:spTree>
    <p:extLst>
      <p:ext uri="{BB962C8B-B14F-4D97-AF65-F5344CB8AC3E}">
        <p14:creationId xmlns:p14="http://schemas.microsoft.com/office/powerpoint/2010/main" val="137844142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4" y="107548"/>
            <a:ext cx="10515600" cy="990339"/>
          </a:xfrm>
        </p:spPr>
        <p:txBody>
          <a:bodyPr/>
          <a:lstStyle/>
          <a:p>
            <a:pPr algn="ctr" rtl="1"/>
            <a:r>
              <a:rPr lang="fa-IR" b="1" dirty="0">
                <a:solidFill>
                  <a:srgbClr val="002060"/>
                </a:solidFill>
              </a:rPr>
              <a:t>همگرایی</a:t>
            </a:r>
            <a:r>
              <a:rPr lang="en-US" b="1" dirty="0">
                <a:solidFill>
                  <a:srgbClr val="002060"/>
                </a:solidFill>
              </a:rPr>
              <a:t>(convergence)</a:t>
            </a:r>
            <a:endParaRPr lang="en-US" b="1" dirty="0"/>
          </a:p>
        </p:txBody>
      </p:sp>
      <p:sp>
        <p:nvSpPr>
          <p:cNvPr id="3" name="Content Placeholder 2"/>
          <p:cNvSpPr>
            <a:spLocks noGrp="1"/>
          </p:cNvSpPr>
          <p:nvPr>
            <p:ph idx="1"/>
          </p:nvPr>
        </p:nvSpPr>
        <p:spPr>
          <a:xfrm>
            <a:off x="554864" y="1429555"/>
            <a:ext cx="10920211" cy="4713668"/>
          </a:xfrm>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algn="just" rtl="1">
              <a:lnSpc>
                <a:spcPct val="170000"/>
              </a:lnSpc>
            </a:pPr>
            <a:r>
              <a:rPr lang="fa-IR" sz="3600" dirty="0">
                <a:ea typeface="Calibri" panose="020F0502020204030204" pitchFamily="34" charset="0"/>
              </a:rPr>
              <a:t>پیش‌بینی می‌شود که همگرایی باعث </a:t>
            </a:r>
            <a:r>
              <a:rPr lang="fa-IR" sz="3600" dirty="0">
                <a:solidFill>
                  <a:srgbClr val="FF0000"/>
                </a:solidFill>
                <a:ea typeface="Calibri" panose="020F0502020204030204" pitchFamily="34" charset="0"/>
              </a:rPr>
              <a:t>تحریک یادگیری متقابل، کار تیمی عمیق، دیدگاه‌ها و پارادایم‌های </a:t>
            </a:r>
            <a:r>
              <a:rPr lang="fa-IR" sz="3600" dirty="0" smtClean="0">
                <a:solidFill>
                  <a:srgbClr val="FF0000"/>
                </a:solidFill>
                <a:ea typeface="Calibri" panose="020F0502020204030204" pitchFamily="34" charset="0"/>
              </a:rPr>
              <a:t>منحصربه‌ فرد</a:t>
            </a:r>
            <a:r>
              <a:rPr lang="fa-IR" sz="3600" dirty="0">
                <a:solidFill>
                  <a:srgbClr val="FF0000"/>
                </a:solidFill>
                <a:ea typeface="Calibri" panose="020F0502020204030204" pitchFamily="34" charset="0"/>
              </a:rPr>
              <a:t>، </a:t>
            </a:r>
            <a:r>
              <a:rPr lang="fa-IR" sz="3600" dirty="0">
                <a:solidFill>
                  <a:schemeClr val="tx1"/>
                </a:solidFill>
                <a:ea typeface="Calibri" panose="020F0502020204030204" pitchFamily="34" charset="0"/>
              </a:rPr>
              <a:t>علاوه بر یک زبان فرا رشته‌ای و ادغام اطلاعات </a:t>
            </a:r>
            <a:r>
              <a:rPr lang="fa-IR" sz="3600" dirty="0">
                <a:ea typeface="Calibri" panose="020F0502020204030204" pitchFamily="34" charset="0"/>
              </a:rPr>
              <a:t>برای پاسخ به چالش‌های دنیای واقعی </a:t>
            </a:r>
            <a:r>
              <a:rPr lang="fa-IR" sz="3600" dirty="0" smtClean="0">
                <a:ea typeface="Calibri" panose="020F0502020204030204" pitchFamily="34" charset="0"/>
              </a:rPr>
              <a:t>می‌شود.</a:t>
            </a:r>
          </a:p>
          <a:p>
            <a:pPr algn="just" rtl="1">
              <a:lnSpc>
                <a:spcPct val="170000"/>
              </a:lnSpc>
            </a:pPr>
            <a:r>
              <a:rPr lang="fa-IR" sz="3600" dirty="0" smtClean="0">
                <a:ea typeface="Calibri" panose="020F0502020204030204" pitchFamily="34" charset="0"/>
              </a:rPr>
              <a:t>همگرایی </a:t>
            </a:r>
            <a:r>
              <a:rPr lang="fa-IR" sz="3600" dirty="0">
                <a:ea typeface="Calibri" panose="020F0502020204030204" pitchFamily="34" charset="0"/>
              </a:rPr>
              <a:t>یک برنامه و </a:t>
            </a:r>
            <a:r>
              <a:rPr lang="fa-IR" sz="3600" dirty="0" smtClean="0">
                <a:ea typeface="Calibri" panose="020F0502020204030204" pitchFamily="34" charset="0"/>
              </a:rPr>
              <a:t>نقشه </a:t>
            </a:r>
            <a:r>
              <a:rPr lang="fa-IR" sz="3600" dirty="0">
                <a:ea typeface="Calibri" panose="020F0502020204030204" pitchFamily="34" charset="0"/>
              </a:rPr>
              <a:t>راه مؤثر برای </a:t>
            </a:r>
            <a:r>
              <a:rPr lang="fa-IR" sz="3600" dirty="0">
                <a:solidFill>
                  <a:srgbClr val="FF0000"/>
                </a:solidFill>
                <a:ea typeface="Calibri" panose="020F0502020204030204" pitchFamily="34" charset="0"/>
              </a:rPr>
              <a:t>ایجاد نوآوری </a:t>
            </a:r>
            <a:r>
              <a:rPr lang="fa-IR" sz="3600" dirty="0" smtClean="0">
                <a:solidFill>
                  <a:srgbClr val="FF0000"/>
                </a:solidFill>
                <a:ea typeface="Calibri" panose="020F0502020204030204" pitchFamily="34" charset="0"/>
              </a:rPr>
              <a:t>ها، تربیت </a:t>
            </a:r>
            <a:r>
              <a:rPr lang="fa-IR" sz="3600" dirty="0">
                <a:solidFill>
                  <a:srgbClr val="FF0000"/>
                </a:solidFill>
                <a:ea typeface="Calibri" panose="020F0502020204030204" pitchFamily="34" charset="0"/>
              </a:rPr>
              <a:t>نسل جدیدی از محققان چند رشته ای و ایجاد صنایع، مشاغل و محصولات جدید </a:t>
            </a:r>
            <a:r>
              <a:rPr lang="fa-IR" sz="3600" dirty="0">
                <a:ea typeface="Calibri" panose="020F0502020204030204" pitchFamily="34" charset="0"/>
              </a:rPr>
              <a:t>است که می تواند مشکلات را در بحران اقتصادی کنونی جهانی حل کند و منجر به اقتصاد پویا و پایدار شود</a:t>
            </a:r>
            <a:r>
              <a:rPr lang="fa-IR" sz="3600" dirty="0" smtClean="0">
                <a:ea typeface="Calibri" panose="020F0502020204030204" pitchFamily="34" charset="0"/>
              </a:rPr>
              <a:t>.</a:t>
            </a:r>
            <a:endParaRPr lang="en-US" sz="3600" dirty="0" smtClean="0">
              <a:ea typeface="Calibri" panose="020F0502020204030204" pitchFamily="34" charset="0"/>
            </a:endParaRPr>
          </a:p>
          <a:p>
            <a:pPr algn="r" rtl="1"/>
            <a:endParaRPr lang="en-US" dirty="0"/>
          </a:p>
        </p:txBody>
      </p:sp>
    </p:spTree>
    <p:extLst>
      <p:ext uri="{BB962C8B-B14F-4D97-AF65-F5344CB8AC3E}">
        <p14:creationId xmlns:p14="http://schemas.microsoft.com/office/powerpoint/2010/main" val="168798999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676372476"/>
              </p:ext>
            </p:extLst>
          </p:nvPr>
        </p:nvGraphicFramePr>
        <p:xfrm>
          <a:off x="775855" y="277091"/>
          <a:ext cx="9384145" cy="6391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951508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6550"/>
          </a:xfrm>
        </p:spPr>
        <p:txBody>
          <a:bodyPr/>
          <a:lstStyle/>
          <a:p>
            <a:pPr algn="ctr" rtl="1"/>
            <a:r>
              <a:rPr lang="fa-IR" b="1" dirty="0">
                <a:solidFill>
                  <a:srgbClr val="002060"/>
                </a:solidFill>
              </a:rPr>
              <a:t>همگرایی</a:t>
            </a:r>
            <a:r>
              <a:rPr lang="en-US" b="1" dirty="0">
                <a:solidFill>
                  <a:srgbClr val="002060"/>
                </a:solidFill>
              </a:rPr>
              <a:t>(convergence)</a:t>
            </a:r>
            <a:endParaRPr lang="en-US" b="1" dirty="0"/>
          </a:p>
        </p:txBody>
      </p:sp>
      <p:sp>
        <p:nvSpPr>
          <p:cNvPr id="3" name="Content Placeholder 2"/>
          <p:cNvSpPr>
            <a:spLocks noGrp="1"/>
          </p:cNvSpPr>
          <p:nvPr>
            <p:ph idx="1"/>
          </p:nvPr>
        </p:nvSpPr>
        <p:spPr>
          <a:xfrm>
            <a:off x="838200" y="1592132"/>
            <a:ext cx="10515600" cy="4584831"/>
          </a:xfrm>
        </p:spPr>
        <p:style>
          <a:lnRef idx="1">
            <a:schemeClr val="accent4"/>
          </a:lnRef>
          <a:fillRef idx="2">
            <a:schemeClr val="accent4"/>
          </a:fillRef>
          <a:effectRef idx="1">
            <a:schemeClr val="accent4"/>
          </a:effectRef>
          <a:fontRef idx="minor">
            <a:schemeClr val="dk1"/>
          </a:fontRef>
        </p:style>
        <p:txBody>
          <a:bodyPr/>
          <a:lstStyle/>
          <a:p>
            <a:pPr algn="just" rtl="1">
              <a:lnSpc>
                <a:spcPct val="150000"/>
              </a:lnSpc>
            </a:pPr>
            <a:r>
              <a:rPr lang="fa-IR" dirty="0"/>
              <a:t>با ایجاد فضایی پویا و کارآمد برای همکاری بین حوزه‌های علوم بهداشت، فیزیک، ریاضیات، رشته‌های مهندسی و فراتر از آن، همگرایی علوم پزشکی ممکن است پیشرفت را تسریع کند و پاسخ‌ها را به </a:t>
            </a:r>
            <a:r>
              <a:rPr lang="fa-IR" dirty="0">
                <a:solidFill>
                  <a:srgbClr val="FF0000"/>
                </a:solidFill>
              </a:rPr>
              <a:t>چالش‌های جدید </a:t>
            </a:r>
            <a:r>
              <a:rPr lang="fa-IR" dirty="0"/>
              <a:t>پیش روی زندگی بشر افزایش دهد. این رویکرد همچنین </a:t>
            </a:r>
            <a:r>
              <a:rPr lang="fa-IR" dirty="0">
                <a:solidFill>
                  <a:srgbClr val="FF0000"/>
                </a:solidFill>
              </a:rPr>
              <a:t>اتلاف منابع </a:t>
            </a:r>
            <a:r>
              <a:rPr lang="fa-IR" dirty="0">
                <a:solidFill>
                  <a:schemeClr val="tx1"/>
                </a:solidFill>
              </a:rPr>
              <a:t>را </a:t>
            </a:r>
            <a:r>
              <a:rPr lang="fa-IR" dirty="0">
                <a:solidFill>
                  <a:srgbClr val="FF0000"/>
                </a:solidFill>
              </a:rPr>
              <a:t>کاهش</a:t>
            </a:r>
            <a:r>
              <a:rPr lang="fa-IR" dirty="0">
                <a:solidFill>
                  <a:schemeClr val="tx1"/>
                </a:solidFill>
              </a:rPr>
              <a:t> می‌دهد </a:t>
            </a:r>
            <a:r>
              <a:rPr lang="fa-IR" dirty="0"/>
              <a:t>و نسل‌های آینده را با تفکر چند رشته‌ای آموزش می‌دهد و همچنین </a:t>
            </a:r>
            <a:r>
              <a:rPr lang="fa-IR" dirty="0">
                <a:solidFill>
                  <a:srgbClr val="FF0000"/>
                </a:solidFill>
              </a:rPr>
              <a:t>صنایع و مشاغل جدید </a:t>
            </a:r>
            <a:r>
              <a:rPr lang="fa-IR" dirty="0"/>
              <a:t>با کارایی و کارایی اقتصادی بهبود یافته ایجاد می‌کند.</a:t>
            </a:r>
            <a:endParaRPr lang="en-US" dirty="0"/>
          </a:p>
        </p:txBody>
      </p:sp>
    </p:spTree>
    <p:extLst>
      <p:ext uri="{BB962C8B-B14F-4D97-AF65-F5344CB8AC3E}">
        <p14:creationId xmlns:p14="http://schemas.microsoft.com/office/powerpoint/2010/main" val="222697427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9882"/>
          </a:xfrm>
        </p:spPr>
        <p:txBody>
          <a:bodyPr>
            <a:normAutofit/>
          </a:bodyPr>
          <a:lstStyle/>
          <a:p>
            <a:pPr algn="ctr" rtl="1"/>
            <a:r>
              <a:rPr lang="fa-IR" sz="3600" dirty="0" smtClean="0">
                <a:solidFill>
                  <a:srgbClr val="FF0000"/>
                </a:solidFill>
              </a:rPr>
              <a:t>چالش ها </a:t>
            </a:r>
            <a:r>
              <a:rPr lang="fa-IR" sz="3600" dirty="0" smtClean="0">
                <a:solidFill>
                  <a:srgbClr val="002060"/>
                </a:solidFill>
              </a:rPr>
              <a:t>و همگرایی علوم</a:t>
            </a:r>
            <a:endParaRPr lang="en-US" sz="3600" dirty="0"/>
          </a:p>
        </p:txBody>
      </p:sp>
      <p:sp>
        <p:nvSpPr>
          <p:cNvPr id="3" name="Content Placeholder 2"/>
          <p:cNvSpPr>
            <a:spLocks noGrp="1"/>
          </p:cNvSpPr>
          <p:nvPr>
            <p:ph idx="1"/>
          </p:nvPr>
        </p:nvSpPr>
        <p:spPr>
          <a:xfrm>
            <a:off x="1138239" y="1675162"/>
            <a:ext cx="10456433" cy="4778469"/>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just" rtl="1">
              <a:lnSpc>
                <a:spcPct val="150000"/>
              </a:lnSpc>
            </a:pPr>
            <a:r>
              <a:rPr lang="fa-IR" b="1" dirty="0" smtClean="0">
                <a:cs typeface="B Nazanin" panose="00000400000000000000" pitchFamily="2" charset="-78"/>
              </a:rPr>
              <a:t>با وجود </a:t>
            </a:r>
            <a:r>
              <a:rPr lang="fa-IR" b="1" dirty="0">
                <a:cs typeface="B Nazanin" panose="00000400000000000000" pitchFamily="2" charset="-78"/>
              </a:rPr>
              <a:t>مزایا، هنوز </a:t>
            </a:r>
            <a:r>
              <a:rPr lang="fa-IR" b="1" dirty="0">
                <a:solidFill>
                  <a:srgbClr val="FF0000"/>
                </a:solidFill>
                <a:cs typeface="B Nazanin" panose="00000400000000000000" pitchFamily="2" charset="-78"/>
              </a:rPr>
              <a:t>چالش ها و موانع مختلفی </a:t>
            </a:r>
            <a:r>
              <a:rPr lang="fa-IR" b="1" dirty="0">
                <a:cs typeface="B Nazanin" panose="00000400000000000000" pitchFamily="2" charset="-78"/>
              </a:rPr>
              <a:t>بر سر راه همگرایی وجود دارد. </a:t>
            </a:r>
            <a:endParaRPr lang="fa-IR" b="1" dirty="0" smtClean="0">
              <a:cs typeface="B Nazanin" panose="00000400000000000000" pitchFamily="2" charset="-78"/>
            </a:endParaRPr>
          </a:p>
          <a:p>
            <a:pPr marL="0" indent="0" algn="just" rtl="1">
              <a:lnSpc>
                <a:spcPct val="150000"/>
              </a:lnSpc>
              <a:buNone/>
            </a:pPr>
            <a:endParaRPr lang="fa-IR" b="1" dirty="0" smtClean="0">
              <a:cs typeface="B Nazanin" panose="00000400000000000000" pitchFamily="2" charset="-78"/>
            </a:endParaRPr>
          </a:p>
          <a:p>
            <a:pPr algn="just" rtl="1">
              <a:lnSpc>
                <a:spcPct val="150000"/>
              </a:lnSpc>
            </a:pPr>
            <a:r>
              <a:rPr lang="fa-IR" b="1" dirty="0" smtClean="0">
                <a:solidFill>
                  <a:srgbClr val="FF0000"/>
                </a:solidFill>
                <a:cs typeface="B Nazanin" panose="00000400000000000000" pitchFamily="2" charset="-78"/>
              </a:rPr>
              <a:t>بی </a:t>
            </a:r>
            <a:r>
              <a:rPr lang="fa-IR" b="1" dirty="0">
                <a:solidFill>
                  <a:srgbClr val="FF0000"/>
                </a:solidFill>
                <a:cs typeface="B Nazanin" panose="00000400000000000000" pitchFamily="2" charset="-78"/>
              </a:rPr>
              <a:t>توجهی به علوم اجتماعی و انسانی </a:t>
            </a:r>
            <a:r>
              <a:rPr lang="fa-IR" b="1" dirty="0">
                <a:cs typeface="B Nazanin" panose="00000400000000000000" pitchFamily="2" charset="-78"/>
              </a:rPr>
              <a:t>و تلاش برای حل فنی مسائل انسانی یکی از </a:t>
            </a:r>
            <a:r>
              <a:rPr lang="fa-IR" b="1" dirty="0">
                <a:solidFill>
                  <a:srgbClr val="FF0000"/>
                </a:solidFill>
                <a:cs typeface="B Nazanin" panose="00000400000000000000" pitchFamily="2" charset="-78"/>
              </a:rPr>
              <a:t>مشکلات</a:t>
            </a:r>
            <a:r>
              <a:rPr lang="fa-IR" b="1" dirty="0">
                <a:cs typeface="B Nazanin" panose="00000400000000000000" pitchFamily="2" charset="-78"/>
              </a:rPr>
              <a:t> همگرایی است</a:t>
            </a:r>
            <a:r>
              <a:rPr lang="fa-IR" b="1" dirty="0" smtClean="0">
                <a:cs typeface="B Nazanin" panose="00000400000000000000" pitchFamily="2" charset="-78"/>
              </a:rPr>
              <a:t>.</a:t>
            </a:r>
          </a:p>
          <a:p>
            <a:pPr marL="0" indent="0" algn="just" rtl="1">
              <a:lnSpc>
                <a:spcPct val="150000"/>
              </a:lnSpc>
              <a:buNone/>
            </a:pPr>
            <a:endParaRPr lang="fa-IR" b="1" dirty="0" smtClean="0">
              <a:cs typeface="B Nazanin" panose="00000400000000000000" pitchFamily="2" charset="-78"/>
            </a:endParaRPr>
          </a:p>
          <a:p>
            <a:pPr algn="just" rtl="1">
              <a:lnSpc>
                <a:spcPct val="150000"/>
              </a:lnSpc>
            </a:pPr>
            <a:r>
              <a:rPr lang="fa-IR" b="1" dirty="0" smtClean="0">
                <a:cs typeface="B Nazanin" panose="00000400000000000000" pitchFamily="2" charset="-78"/>
              </a:rPr>
              <a:t>برخی </a:t>
            </a:r>
            <a:r>
              <a:rPr lang="fa-IR" b="1" dirty="0">
                <a:cs typeface="B Nazanin" panose="00000400000000000000" pitchFamily="2" charset="-78"/>
              </a:rPr>
              <a:t>از چالش ها و موانع همگرایی را کمبود تعداد افراد با توانایی کافی در زمینه همگرایی، تخصیص بودجه ناکافی برای تحقیقات پایه، منزوی بودن ساختار مؤسسات و آموزش ناکافی عنوان </a:t>
            </a:r>
            <a:r>
              <a:rPr lang="fa-IR" b="1" dirty="0" smtClean="0">
                <a:cs typeface="B Nazanin" panose="00000400000000000000" pitchFamily="2" charset="-78"/>
              </a:rPr>
              <a:t>شده است.</a:t>
            </a:r>
            <a:endParaRPr lang="en-US" b="1" dirty="0">
              <a:cs typeface="B Nazanin" panose="00000400000000000000" pitchFamily="2" charset="-78"/>
            </a:endParaRPr>
          </a:p>
        </p:txBody>
      </p:sp>
    </p:spTree>
    <p:extLst>
      <p:ext uri="{BB962C8B-B14F-4D97-AF65-F5344CB8AC3E}">
        <p14:creationId xmlns:p14="http://schemas.microsoft.com/office/powerpoint/2010/main" val="418922145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 xmlns:a16="http://schemas.microsoft.com/office/drawing/2014/main" id="{0F8ACAEC-9596-45FD-87D0-8D6618FB53FB}"/>
              </a:ext>
            </a:extLst>
          </p:cNvPr>
          <p:cNvGrpSpPr/>
          <p:nvPr/>
        </p:nvGrpSpPr>
        <p:grpSpPr>
          <a:xfrm>
            <a:off x="83124" y="46180"/>
            <a:ext cx="11963439" cy="6811819"/>
            <a:chOff x="83124" y="46180"/>
            <a:chExt cx="11963439" cy="6811819"/>
          </a:xfrm>
        </p:grpSpPr>
        <p:sp>
          <p:nvSpPr>
            <p:cNvPr id="5" name="Rectangle 4">
              <a:extLst>
                <a:ext uri="{FF2B5EF4-FFF2-40B4-BE49-F238E27FC236}">
                  <a16:creationId xmlns="" xmlns:a16="http://schemas.microsoft.com/office/drawing/2014/main" id="{2936AD3E-BA75-4C40-9862-68551ED83B53}"/>
                </a:ext>
              </a:extLst>
            </p:cNvPr>
            <p:cNvSpPr/>
            <p:nvPr/>
          </p:nvSpPr>
          <p:spPr>
            <a:xfrm>
              <a:off x="2914650" y="2619376"/>
              <a:ext cx="3181350" cy="1628774"/>
            </a:xfrm>
            <a:prstGeom prst="rect">
              <a:avLst/>
            </a:prstGeom>
            <a:solidFill>
              <a:srgbClr val="E3D0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4" name="Group 3">
              <a:extLst>
                <a:ext uri="{FF2B5EF4-FFF2-40B4-BE49-F238E27FC236}">
                  <a16:creationId xmlns="" xmlns:a16="http://schemas.microsoft.com/office/drawing/2014/main" id="{79C8937B-4250-4545-9653-8B9A20D9217E}"/>
                </a:ext>
              </a:extLst>
            </p:cNvPr>
            <p:cNvGrpSpPr/>
            <p:nvPr/>
          </p:nvGrpSpPr>
          <p:grpSpPr>
            <a:xfrm>
              <a:off x="3544314" y="781124"/>
              <a:ext cx="5498086" cy="5295751"/>
              <a:chOff x="4225034" y="495449"/>
              <a:chExt cx="5498086" cy="5295751"/>
            </a:xfrm>
          </p:grpSpPr>
          <p:sp>
            <p:nvSpPr>
              <p:cNvPr id="2" name="Arrow: Bent 1">
                <a:extLst>
                  <a:ext uri="{FF2B5EF4-FFF2-40B4-BE49-F238E27FC236}">
                    <a16:creationId xmlns="" xmlns:a16="http://schemas.microsoft.com/office/drawing/2014/main" id="{42086752-23DF-452D-A515-EBA14315D614}"/>
                  </a:ext>
                </a:extLst>
              </p:cNvPr>
              <p:cNvSpPr/>
              <p:nvPr/>
            </p:nvSpPr>
            <p:spPr>
              <a:xfrm flipV="1">
                <a:off x="4225035" y="495449"/>
                <a:ext cx="5498085" cy="4005430"/>
              </a:xfrm>
              <a:prstGeom prst="bentArrow">
                <a:avLst>
                  <a:gd name="adj1" fmla="val 41220"/>
                  <a:gd name="adj2" fmla="val 33734"/>
                  <a:gd name="adj3" fmla="val 30614"/>
                  <a:gd name="adj4" fmla="val 67514"/>
                </a:avLst>
              </a:prstGeom>
              <a:solidFill>
                <a:srgbClr val="766E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3" name="Arrow: Bent 2">
                <a:extLst>
                  <a:ext uri="{FF2B5EF4-FFF2-40B4-BE49-F238E27FC236}">
                    <a16:creationId xmlns="" xmlns:a16="http://schemas.microsoft.com/office/drawing/2014/main" id="{7AA9B891-D505-419A-8DBD-1E3075829983}"/>
                  </a:ext>
                </a:extLst>
              </p:cNvPr>
              <p:cNvSpPr/>
              <p:nvPr/>
            </p:nvSpPr>
            <p:spPr>
              <a:xfrm>
                <a:off x="4225034" y="1785770"/>
                <a:ext cx="5498085" cy="4005430"/>
              </a:xfrm>
              <a:prstGeom prst="bentArrow">
                <a:avLst>
                  <a:gd name="adj1" fmla="val 41220"/>
                  <a:gd name="adj2" fmla="val 33734"/>
                  <a:gd name="adj3" fmla="val 30614"/>
                  <a:gd name="adj4" fmla="val 67514"/>
                </a:avLst>
              </a:prstGeom>
              <a:solidFill>
                <a:srgbClr val="938F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sp>
          <p:nvSpPr>
            <p:cNvPr id="6" name="TextBox 5">
              <a:extLst>
                <a:ext uri="{FF2B5EF4-FFF2-40B4-BE49-F238E27FC236}">
                  <a16:creationId xmlns="" xmlns:a16="http://schemas.microsoft.com/office/drawing/2014/main" id="{DCE46B56-F755-4A9B-90A6-93F324CE1076}"/>
                </a:ext>
              </a:extLst>
            </p:cNvPr>
            <p:cNvSpPr txBox="1"/>
            <p:nvPr/>
          </p:nvSpPr>
          <p:spPr>
            <a:xfrm>
              <a:off x="9050230" y="2778264"/>
              <a:ext cx="2996333" cy="1323439"/>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راهبردهای موفق</a:t>
              </a:r>
            </a:p>
            <a:p>
              <a:pPr marL="0" marR="0" lvl="0" indent="0" algn="ctr" defTabSz="457200" rtl="0" eaLnBrk="1" fontAlgn="auto" latinLnBrk="0" hangingPunct="1">
                <a:lnSpc>
                  <a:spcPct val="100000"/>
                </a:lnSpc>
                <a:spcBef>
                  <a:spcPts val="0"/>
                </a:spcBef>
                <a:spcAft>
                  <a:spcPts val="0"/>
                </a:spcAft>
                <a:buClrTx/>
                <a:buSzTx/>
                <a:buFontTx/>
                <a:buNone/>
                <a:tabLst/>
                <a:defRPr/>
              </a:pPr>
              <a:r>
                <a:rPr lang="fa-IR" sz="4000" dirty="0" smtClean="0">
                  <a:latin typeface="Arial" panose="020B0604020202020204" pitchFamily="34" charset="0"/>
                  <a:cs typeface="Arial" panose="020B0604020202020204" pitchFamily="34" charset="0"/>
                </a:rPr>
                <a:t>در همگرایی</a:t>
              </a:r>
              <a:endParaRPr kumimoji="0" lang="en-US" sz="4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8" name="TextBox 7">
              <a:extLst>
                <a:ext uri="{FF2B5EF4-FFF2-40B4-BE49-F238E27FC236}">
                  <a16:creationId xmlns="" xmlns:a16="http://schemas.microsoft.com/office/drawing/2014/main" id="{CE7081E6-B67E-42FB-B5DA-E4CC72655023}"/>
                </a:ext>
              </a:extLst>
            </p:cNvPr>
            <p:cNvSpPr txBox="1"/>
            <p:nvPr/>
          </p:nvSpPr>
          <p:spPr>
            <a:xfrm>
              <a:off x="2043544" y="46180"/>
              <a:ext cx="4495800" cy="1077218"/>
            </a:xfrm>
            <a:prstGeom prst="rect">
              <a:avLst/>
            </a:prstGeom>
            <a:solidFill>
              <a:schemeClr val="accent2">
                <a:lumMod val="75000"/>
              </a:schemeClr>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a-IR" sz="3200" b="1" dirty="0" smtClean="0">
                  <a:solidFill>
                    <a:prstClr val="white"/>
                  </a:solidFill>
                  <a:latin typeface="Arial" panose="020B0604020202020204" pitchFamily="34" charset="0"/>
                  <a:cs typeface="Arial" panose="020B0604020202020204" pitchFamily="34" charset="0"/>
                </a:rPr>
                <a:t>سازماندهی در محدوده مسئله</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3200" b="1" i="0" u="none" strike="noStrike" kern="1200" cap="none" spc="0" normalizeH="0" baseline="0" noProof="0" dirty="0" smtClean="0">
                  <a:ln>
                    <a:noFill/>
                  </a:ln>
                  <a:solidFill>
                    <a:prstClr val="white"/>
                  </a:solidFill>
                  <a:effectLst/>
                  <a:uLnTx/>
                  <a:uFillTx/>
                  <a:latin typeface="Arial" panose="020B0604020202020204" pitchFamily="34" charset="0"/>
                  <a:cs typeface="Arial" panose="020B0604020202020204" pitchFamily="34" charset="0"/>
                </a:rPr>
                <a:t>و چالش علمی</a:t>
              </a:r>
              <a:endParaRPr kumimoji="0" lang="en-US" sz="32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10" name="TextBox 9">
              <a:extLst>
                <a:ext uri="{FF2B5EF4-FFF2-40B4-BE49-F238E27FC236}">
                  <a16:creationId xmlns="" xmlns:a16="http://schemas.microsoft.com/office/drawing/2014/main" id="{E770B703-B281-4497-9FFB-503BF248AD95}"/>
                </a:ext>
              </a:extLst>
            </p:cNvPr>
            <p:cNvSpPr txBox="1"/>
            <p:nvPr/>
          </p:nvSpPr>
          <p:spPr>
            <a:xfrm>
              <a:off x="83124" y="2653397"/>
              <a:ext cx="2914649" cy="1569660"/>
            </a:xfrm>
            <a:prstGeom prst="rect">
              <a:avLst/>
            </a:prstGeom>
            <a:solidFill>
              <a:schemeClr val="accent2">
                <a:lumMod val="75000"/>
              </a:schemeClr>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3200" b="1" i="0" u="none" strike="noStrike" kern="1200" cap="none" spc="0" normalizeH="0" baseline="0" noProof="0" dirty="0" smtClean="0">
                  <a:ln>
                    <a:noFill/>
                  </a:ln>
                  <a:solidFill>
                    <a:prstClr val="white"/>
                  </a:solidFill>
                  <a:effectLst/>
                  <a:uLnTx/>
                  <a:uFillTx/>
                  <a:latin typeface="Arial" panose="020B0604020202020204" pitchFamily="34" charset="0"/>
                  <a:cs typeface="Arial" panose="020B0604020202020204" pitchFamily="34" charset="0"/>
                </a:rPr>
                <a:t>بهره مندی از فرصت های رسمی و غیر رسمی</a:t>
              </a:r>
              <a:endParaRPr kumimoji="0" lang="en-US" sz="32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12" name="TextBox 11">
              <a:extLst>
                <a:ext uri="{FF2B5EF4-FFF2-40B4-BE49-F238E27FC236}">
                  <a16:creationId xmlns="" xmlns:a16="http://schemas.microsoft.com/office/drawing/2014/main" id="{61252D93-1C9F-4FF4-A44F-D45A72768AE0}"/>
                </a:ext>
              </a:extLst>
            </p:cNvPr>
            <p:cNvSpPr txBox="1"/>
            <p:nvPr/>
          </p:nvSpPr>
          <p:spPr>
            <a:xfrm>
              <a:off x="2043544" y="5780781"/>
              <a:ext cx="4495800" cy="1077218"/>
            </a:xfrm>
            <a:prstGeom prst="rect">
              <a:avLst/>
            </a:prstGeom>
            <a:solidFill>
              <a:schemeClr val="accent2">
                <a:lumMod val="75000"/>
              </a:schemeClr>
            </a:solid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a-IR" sz="3200" b="1" i="0" u="none" strike="noStrike" kern="1200" cap="none" spc="0" normalizeH="0" baseline="0" noProof="0" dirty="0" smtClean="0">
                  <a:ln>
                    <a:noFill/>
                  </a:ln>
                  <a:solidFill>
                    <a:prstClr val="white"/>
                  </a:solidFill>
                  <a:effectLst/>
                  <a:uLnTx/>
                  <a:uFillTx/>
                  <a:latin typeface="Arial" panose="020B0604020202020204" pitchFamily="34" charset="0"/>
                  <a:cs typeface="Arial" panose="020B0604020202020204" pitchFamily="34" charset="0"/>
                </a:rPr>
                <a:t>طراحی ساختارهای</a:t>
              </a:r>
            </a:p>
            <a:p>
              <a:pPr marL="0" marR="0" lvl="0" indent="0" algn="ctr" defTabSz="457200" rtl="0" eaLnBrk="1" fontAlgn="auto" latinLnBrk="0" hangingPunct="1">
                <a:lnSpc>
                  <a:spcPct val="100000"/>
                </a:lnSpc>
                <a:spcBef>
                  <a:spcPts val="0"/>
                </a:spcBef>
                <a:spcAft>
                  <a:spcPts val="0"/>
                </a:spcAft>
                <a:buClrTx/>
                <a:buSzTx/>
                <a:buFontTx/>
                <a:buNone/>
                <a:tabLst/>
                <a:defRPr/>
              </a:pPr>
              <a:r>
                <a:rPr lang="fa-IR" sz="3200" b="1" dirty="0" smtClean="0">
                  <a:solidFill>
                    <a:prstClr val="white"/>
                  </a:solidFill>
                  <a:latin typeface="Arial" panose="020B0604020202020204" pitchFamily="34" charset="0"/>
                  <a:cs typeface="Arial" panose="020B0604020202020204" pitchFamily="34" charset="0"/>
                </a:rPr>
                <a:t>مدیریتی مناسب</a:t>
              </a:r>
              <a:r>
                <a:rPr kumimoji="0" lang="fa-IR" sz="3200" b="1" i="0" u="none" strike="noStrike" kern="1200" cap="none" spc="0" normalizeH="0" baseline="0" noProof="0" dirty="0" smtClean="0">
                  <a:ln>
                    <a:noFill/>
                  </a:ln>
                  <a:solidFill>
                    <a:prstClr val="white"/>
                  </a:solidFill>
                  <a:effectLst/>
                  <a:uLnTx/>
                  <a:uFillTx/>
                  <a:latin typeface="Arial" panose="020B0604020202020204" pitchFamily="34" charset="0"/>
                  <a:cs typeface="Arial" panose="020B0604020202020204" pitchFamily="34" charset="0"/>
                </a:rPr>
                <a:t> </a:t>
              </a:r>
              <a:endParaRPr kumimoji="0" lang="en-US" sz="32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32774487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همگرایی علوم">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همگرایی علوم</Template>
  <TotalTime>525</TotalTime>
  <Words>3251</Words>
  <Application>Microsoft Office PowerPoint</Application>
  <PresentationFormat>Widescreen</PresentationFormat>
  <Paragraphs>282</Paragraphs>
  <Slides>34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Arial</vt:lpstr>
      <vt:lpstr>B Nazanin</vt:lpstr>
      <vt:lpstr>B Titr</vt:lpstr>
      <vt:lpstr>Calibri</vt:lpstr>
      <vt:lpstr>Calibri Light</vt:lpstr>
      <vt:lpstr>Corbel</vt:lpstr>
      <vt:lpstr>IranNastaliq</vt:lpstr>
      <vt:lpstr>Tahoma</vt:lpstr>
      <vt:lpstr>Times New Roman</vt:lpstr>
      <vt:lpstr>Wingdings</vt:lpstr>
      <vt:lpstr>همگرایی علوم</vt:lpstr>
      <vt:lpstr>چالش ها، فرصت ها، تسهیل کننده های همگرایی علوم و فناوری های پیشرفته در ایران و کشورهای با درآمد متوسط و پایین  دکتر فریداعلائی  (کلان منطقه 2 آمایشی) </vt:lpstr>
      <vt:lpstr>PowerPoint Presentation</vt:lpstr>
      <vt:lpstr>تعریف و بیان مفاهیم همگرایی</vt:lpstr>
      <vt:lpstr>PowerPoint Presentation</vt:lpstr>
      <vt:lpstr>همگرایی(convergence)</vt:lpstr>
      <vt:lpstr>PowerPoint Presentation</vt:lpstr>
      <vt:lpstr>همگرایی(convergence)</vt:lpstr>
      <vt:lpstr>چالش ها و همگرایی علوم</vt:lpstr>
      <vt:lpstr>PowerPoint Presentation</vt:lpstr>
      <vt:lpstr>چالش های پیاده سازی همگرایی و آموزش میان رشته ای </vt:lpstr>
      <vt:lpstr>PowerPoint Presentation</vt:lpstr>
      <vt:lpstr>موانع و  تسهیل کننده های اجرای همگرایی علوم در دانشگاه های علوم پزشکی شمال غرب ایران(نتایج مقاله کیفی)</vt:lpstr>
      <vt:lpstr>مقدمه</vt:lpstr>
      <vt:lpstr>مواد و روش ها</vt:lpstr>
      <vt:lpstr>PowerPoint Presentation</vt:lpstr>
      <vt:lpstr>یافته ها</vt:lpstr>
      <vt:lpstr>موانع و تسهیل کننده های سیستمی: حاکمیت و رهبری </vt:lpstr>
      <vt:lpstr>موانع و تسهیل کننده های سیستمی: سازماندهی </vt:lpstr>
      <vt:lpstr>موانع و تسهیل کننده های منابع انسانی: آگاهی  </vt:lpstr>
      <vt:lpstr>موانع و تسهیل کننده های منابع انسانی: اعتقاد، باور و نگرش </vt:lpstr>
      <vt:lpstr>موانع و تسهیل کننده های منابع انسانی: نقش ها و مسئولیت های کارکنان و مدیران </vt:lpstr>
      <vt:lpstr>موانع و تسهیل کننده های منابع انسانی: انگیزه </vt:lpstr>
      <vt:lpstr>موانع و تسهیل کننده های منابع انسانی: جو و فرهنگ سازمانی </vt:lpstr>
      <vt:lpstr>موانع و تسهیل کننده های سازماندهی: گروه های آموزشی در دانشگاه </vt:lpstr>
      <vt:lpstr>موانع و تسهیل کننده های سازماندهی: داده و اطلاعات</vt:lpstr>
      <vt:lpstr>موانع و تسهیل کننده های سازماندهی: فراخوان های رویداد های رهیافت همگرایی  </vt:lpstr>
      <vt:lpstr>موانع و تسهیل کننده های فرآیندهای آموزشی  مدیریت و پشتیبانی: منابع مالی و بودجه </vt:lpstr>
      <vt:lpstr>موانع و تسهیل کننده های فرآیندهای آموزشی  مدیریت و پشتیبانی: اصلاح فرآیند، برنامه ها و سیاست ها </vt:lpstr>
      <vt:lpstr>موانع و تسهیل کننده های عوامل فردی و بخشی: دید استراتژیک و سیستمیک </vt:lpstr>
      <vt:lpstr>موانع و تسهیل کننده های عوامل بین رشته ای: همکاری بین رشته‌ای بین کارشناسان بخش‌های دانشگاهی مرتبط با رشته‌های متفاوت </vt:lpstr>
      <vt:lpstr>موانع و تسهیل کننده های آموزشی: امتیاز ارتقا اعضای هیات علمی/ انتخاب دانشجویان نمونه  </vt:lpstr>
      <vt:lpstr>موانع و تسهیل کننده های آموزشی: برنامه ها و دوره های آموزشی </vt:lpstr>
      <vt:lpstr>استقرار همگرایی علوم و فناوری در دانشگاه ها</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چالش ها، فرصت ها، تسهیل کننده های همگرایی علوم و فناوری های پیشرفته در ایران و کشورهای با درآمد متوسط و پایین</dc:title>
  <dc:creator>Traffic2</dc:creator>
  <cp:lastModifiedBy>admin</cp:lastModifiedBy>
  <cp:revision>49</cp:revision>
  <dcterms:created xsi:type="dcterms:W3CDTF">2024-01-28T10:25:33Z</dcterms:created>
  <dcterms:modified xsi:type="dcterms:W3CDTF">2024-06-10T10:13:41Z</dcterms:modified>
</cp:coreProperties>
</file>